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31" r:id="rId1"/>
  </p:sldMasterIdLst>
  <p:notesMasterIdLst>
    <p:notesMasterId r:id="rId77"/>
  </p:notesMasterIdLst>
  <p:sldIdLst>
    <p:sldId id="256" r:id="rId2"/>
    <p:sldId id="257" r:id="rId3"/>
    <p:sldId id="261" r:id="rId4"/>
    <p:sldId id="297" r:id="rId5"/>
    <p:sldId id="298" r:id="rId6"/>
    <p:sldId id="299" r:id="rId7"/>
    <p:sldId id="258" r:id="rId8"/>
    <p:sldId id="360" r:id="rId9"/>
    <p:sldId id="259" r:id="rId10"/>
    <p:sldId id="365" r:id="rId11"/>
    <p:sldId id="260" r:id="rId12"/>
    <p:sldId id="306" r:id="rId13"/>
    <p:sldId id="307" r:id="rId14"/>
    <p:sldId id="308" r:id="rId15"/>
    <p:sldId id="294" r:id="rId16"/>
    <p:sldId id="295" r:id="rId17"/>
    <p:sldId id="309" r:id="rId18"/>
    <p:sldId id="311" r:id="rId19"/>
    <p:sldId id="324" r:id="rId20"/>
    <p:sldId id="310" r:id="rId21"/>
    <p:sldId id="328" r:id="rId22"/>
    <p:sldId id="329" r:id="rId23"/>
    <p:sldId id="330" r:id="rId24"/>
    <p:sldId id="331" r:id="rId25"/>
    <p:sldId id="332" r:id="rId26"/>
    <p:sldId id="333" r:id="rId27"/>
    <p:sldId id="334" r:id="rId28"/>
    <p:sldId id="366" r:id="rId29"/>
    <p:sldId id="336" r:id="rId30"/>
    <p:sldId id="337" r:id="rId31"/>
    <p:sldId id="338" r:id="rId32"/>
    <p:sldId id="291" r:id="rId33"/>
    <p:sldId id="326" r:id="rId34"/>
    <p:sldId id="268" r:id="rId35"/>
    <p:sldId id="269" r:id="rId36"/>
    <p:sldId id="270" r:id="rId37"/>
    <p:sldId id="312" r:id="rId38"/>
    <p:sldId id="271" r:id="rId39"/>
    <p:sldId id="313" r:id="rId40"/>
    <p:sldId id="272" r:id="rId41"/>
    <p:sldId id="314" r:id="rId42"/>
    <p:sldId id="317" r:id="rId43"/>
    <p:sldId id="315" r:id="rId44"/>
    <p:sldId id="273" r:id="rId45"/>
    <p:sldId id="318" r:id="rId46"/>
    <p:sldId id="319" r:id="rId47"/>
    <p:sldId id="274" r:id="rId48"/>
    <p:sldId id="321" r:id="rId49"/>
    <p:sldId id="322" r:id="rId50"/>
    <p:sldId id="325" r:id="rId51"/>
    <p:sldId id="323" r:id="rId52"/>
    <p:sldId id="327" r:id="rId53"/>
    <p:sldId id="339" r:id="rId54"/>
    <p:sldId id="340" r:id="rId55"/>
    <p:sldId id="341" r:id="rId56"/>
    <p:sldId id="342" r:id="rId57"/>
    <p:sldId id="343" r:id="rId58"/>
    <p:sldId id="344" r:id="rId59"/>
    <p:sldId id="345" r:id="rId60"/>
    <p:sldId id="348" r:id="rId61"/>
    <p:sldId id="356" r:id="rId62"/>
    <p:sldId id="357" r:id="rId63"/>
    <p:sldId id="358" r:id="rId64"/>
    <p:sldId id="281" r:id="rId65"/>
    <p:sldId id="361" r:id="rId66"/>
    <p:sldId id="362" r:id="rId67"/>
    <p:sldId id="359" r:id="rId68"/>
    <p:sldId id="285" r:id="rId69"/>
    <p:sldId id="286" r:id="rId70"/>
    <p:sldId id="287" r:id="rId71"/>
    <p:sldId id="288" r:id="rId72"/>
    <p:sldId id="289" r:id="rId73"/>
    <p:sldId id="290" r:id="rId74"/>
    <p:sldId id="265" r:id="rId75"/>
    <p:sldId id="364" r:id="rId7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879" autoAdjust="0"/>
    <p:restoredTop sz="75000" autoAdjust="0"/>
  </p:normalViewPr>
  <p:slideViewPr>
    <p:cSldViewPr snapToGrid="0">
      <p:cViewPr varScale="1">
        <p:scale>
          <a:sx n="95" d="100"/>
          <a:sy n="95" d="100"/>
        </p:scale>
        <p:origin x="1522"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presProps" Target="presProps.xml"/><Relationship Id="rId8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49.emf"/><Relationship Id="rId2" Type="http://schemas.openxmlformats.org/officeDocument/2006/relationships/image" Target="../media/image48.emf"/><Relationship Id="rId1" Type="http://schemas.openxmlformats.org/officeDocument/2006/relationships/image" Target="../media/image47.emf"/><Relationship Id="rId6" Type="http://schemas.openxmlformats.org/officeDocument/2006/relationships/image" Target="../media/image52.emf"/><Relationship Id="rId5" Type="http://schemas.openxmlformats.org/officeDocument/2006/relationships/image" Target="../media/image51.emf"/><Relationship Id="rId4" Type="http://schemas.openxmlformats.org/officeDocument/2006/relationships/image" Target="../media/image50.emf"/></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png>
</file>

<file path=ppt/media/image2.png>
</file>

<file path=ppt/media/image20.png>
</file>

<file path=ppt/media/image21.png>
</file>

<file path=ppt/media/image22.png>
</file>

<file path=ppt/media/image23.png>
</file>

<file path=ppt/media/image24.png>
</file>

<file path=ppt/media/image25.jpe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5.png>
</file>

<file path=ppt/media/image53.png>
</file>

<file path=ppt/media/image54.png>
</file>

<file path=ppt/media/image55.png>
</file>

<file path=ppt/media/image56.png>
</file>

<file path=ppt/media/image57.png>
</file>

<file path=ppt/media/image58.png>
</file>

<file path=ppt/media/image59.png>
</file>

<file path=ppt/media/image6.jpeg>
</file>

<file path=ppt/media/image60.png>
</file>

<file path=ppt/media/image61.png>
</file>

<file path=ppt/media/image62.png>
</file>

<file path=ppt/media/image63.png>
</file>

<file path=ppt/media/image64.png>
</file>

<file path=ppt/media/image65.jp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62E527D-8E7A-4527-9357-4ACB82ED7803}" type="datetimeFigureOut">
              <a:rPr lang="zh-CN" altLang="en-US" smtClean="0"/>
              <a:t>2019-09-05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F2BDDFC-3E8B-4153-9B0B-289BC605851C}" type="slidenum">
              <a:rPr lang="zh-CN" altLang="en-US" smtClean="0"/>
              <a:t>‹#›</a:t>
            </a:fld>
            <a:endParaRPr lang="zh-CN" altLang="en-US"/>
          </a:p>
        </p:txBody>
      </p:sp>
    </p:spTree>
    <p:extLst>
      <p:ext uri="{BB962C8B-B14F-4D97-AF65-F5344CB8AC3E}">
        <p14:creationId xmlns:p14="http://schemas.microsoft.com/office/powerpoint/2010/main" val="1822323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8" Type="http://schemas.openxmlformats.org/officeDocument/2006/relationships/hyperlink" Target="https://zh.wikipedia.org/wiki/%E9%A6%AC%E9%87%8C%E8%98%AD%E5%B7%9E" TargetMode="External"/><Relationship Id="rId13" Type="http://schemas.openxmlformats.org/officeDocument/2006/relationships/hyperlink" Target="https://zh.wikipedia.org/wiki/%E7%B6%AD%E5%90%89%E5%B0%BC%E4%BA%9E%E5%A4%A7%E5%AD%B8" TargetMode="External"/><Relationship Id="rId18" Type="http://schemas.openxmlformats.org/officeDocument/2006/relationships/hyperlink" Target="https://zh.wikipedia.org/wiki/%E5%93%88%E5%BC%97%E7%A6%8F%E5%BE%B7%E5%AD%B8%E9%99%A2" TargetMode="External"/><Relationship Id="rId26" Type="http://schemas.openxmlformats.org/officeDocument/2006/relationships/hyperlink" Target="https://zh.wikipedia.org/w/index.php?title=%E5%8D%A1%E6%96%AF%E4%BC%AF%E7%89%B9%C2%B7%E8%B5%AB%E5%BE%B7&amp;action=edit&amp;redlink=1" TargetMode="External"/><Relationship Id="rId3" Type="http://schemas.openxmlformats.org/officeDocument/2006/relationships/hyperlink" Target="https://zh.wikipedia.org/wiki/%E6%95%B0%E5%80%BC%E8%AE%A1%E7%AE%97" TargetMode="External"/><Relationship Id="rId21" Type="http://schemas.openxmlformats.org/officeDocument/2006/relationships/hyperlink" Target="https://zh.wikipedia.org/wiki/%E6%95%B8%E5%AD%B8" TargetMode="External"/><Relationship Id="rId7" Type="http://schemas.openxmlformats.org/officeDocument/2006/relationships/hyperlink" Target="https://zh.wikipedia.org/wiki/IBM%E5%85%AC%E5%8F%B8" TargetMode="External"/><Relationship Id="rId12" Type="http://schemas.openxmlformats.org/officeDocument/2006/relationships/hyperlink" Target="https://zh.wikipedia.org/w/index.php?title=%E6%B3%A2%E8%8C%A8%E6%95%A6%E5%B8%82&amp;action=edit&amp;redlink=1" TargetMode="External"/><Relationship Id="rId17" Type="http://schemas.openxmlformats.org/officeDocument/2006/relationships/hyperlink" Target="https://zh.wikipedia.org/wiki/%E4%B9%94%E6%B2%BB%E4%BA%9A%E5%B7%9E" TargetMode="External"/><Relationship Id="rId25" Type="http://schemas.openxmlformats.org/officeDocument/2006/relationships/hyperlink" Target="https://zh.wikipedia.org/wiki/%E6%B5%AE%E7%82%B9%E6%95%B0%E8%BF%90%E7%AE%97" TargetMode="External"/><Relationship Id="rId2" Type="http://schemas.openxmlformats.org/officeDocument/2006/relationships/slide" Target="../slides/slide27.xml"/><Relationship Id="rId16" Type="http://schemas.openxmlformats.org/officeDocument/2006/relationships/hyperlink" Target="https://zh.wikipedia.org/wiki/%E7%BE%8E%E5%9C%8B%E9%99%B8%E8%BB%8D" TargetMode="External"/><Relationship Id="rId20" Type="http://schemas.openxmlformats.org/officeDocument/2006/relationships/hyperlink" Target="https://zh.wikipedia.org/wiki/%E7%84%A1%E7%B7%9A%E9%9B%BB" TargetMode="External"/><Relationship Id="rId29" Type="http://schemas.openxmlformats.org/officeDocument/2006/relationships/hyperlink" Target="https://zh.wikipedia.org/w/index.php?title=%E6%B2%83%E6%A3%AE%E7%A0%94%E7%A9%B6%E4%B8%AD%E5%BF%83&amp;action=edit&amp;redlink=1" TargetMode="External"/><Relationship Id="rId1" Type="http://schemas.openxmlformats.org/officeDocument/2006/relationships/notesMaster" Target="../notesMasters/notesMaster1.xml"/><Relationship Id="rId6" Type="http://schemas.openxmlformats.org/officeDocument/2006/relationships/hyperlink" Target="https://zh.wikipedia.org/wiki/%E5%86%AF%C2%B7%E8%AF%BA%E4%BC%8A%E6%9B%BC" TargetMode="External"/><Relationship Id="rId11" Type="http://schemas.openxmlformats.org/officeDocument/2006/relationships/hyperlink" Target="https://zh.wikipedia.org/wiki/%E8%B4%B9%E5%9F%8E" TargetMode="External"/><Relationship Id="rId24" Type="http://schemas.openxmlformats.org/officeDocument/2006/relationships/hyperlink" Target="https://en.wikipedia.org/wiki/Speedcoding" TargetMode="External"/><Relationship Id="rId32" Type="http://schemas.openxmlformats.org/officeDocument/2006/relationships/hyperlink" Target="https://zh.wikipedia.org/wiki/%E5%9B%BE%E7%81%B5%E5%A5%96" TargetMode="External"/><Relationship Id="rId5" Type="http://schemas.openxmlformats.org/officeDocument/2006/relationships/hyperlink" Target="https://zh.wikipedia.org/w/index.php?title=%E6%96%AF%E4%BC%AF%E7%89%B9%C2%B7%E8%B5%AB%E5%BE%B7&amp;action=edit&amp;redlink=1" TargetMode="External"/><Relationship Id="rId15" Type="http://schemas.openxmlformats.org/officeDocument/2006/relationships/hyperlink" Target="https://zh.wikipedia.org/wiki/%E7%AC%AC%E4%BA%8C%E6%AC%A1%E4%B8%96%E7%95%8C%E5%A4%A7%E6%88%98" TargetMode="External"/><Relationship Id="rId23" Type="http://schemas.openxmlformats.org/officeDocument/2006/relationships/hyperlink" Target="https://zh.wikipedia.org/wiki/IBM" TargetMode="External"/><Relationship Id="rId28" Type="http://schemas.openxmlformats.org/officeDocument/2006/relationships/hyperlink" Target="https://zh.wikipedia.org/wiki/FORTRAN" TargetMode="External"/><Relationship Id="rId10" Type="http://schemas.openxmlformats.org/officeDocument/2006/relationships/hyperlink" Target="https://zh.wikipedia.org/wiki/%E8%B3%93%E5%A4%95%E6%B3%95%E5%B0%BC%E4%BA%9E%E5%B7%9E" TargetMode="External"/><Relationship Id="rId19" Type="http://schemas.openxmlformats.org/officeDocument/2006/relationships/hyperlink" Target="https://zh.wikipedia.org/wiki/%E7%B4%90%E7%B4%84%E5%B8%82" TargetMode="External"/><Relationship Id="rId31" Type="http://schemas.openxmlformats.org/officeDocument/2006/relationships/hyperlink" Target="https://zh.wikipedia.org/wiki/%E8%A5%BF%E9%9B%85%E5%9B%BE" TargetMode="External"/><Relationship Id="rId4" Type="http://schemas.openxmlformats.org/officeDocument/2006/relationships/hyperlink" Target="https://zh.wikipedia.org/wiki/%E7%B4%84%E7%BF%B0%C2%B7%E5%B7%B4%E7%A7%91%E6%96%AF" TargetMode="External"/><Relationship Id="rId9" Type="http://schemas.openxmlformats.org/officeDocument/2006/relationships/hyperlink" Target="https://zh.wikipedia.org/wiki/%E8%A5%BF%E5%B1%8B%E7%94%B5%E6%B0%94%E5%85%AC%E5%8F%B8" TargetMode="External"/><Relationship Id="rId14" Type="http://schemas.openxmlformats.org/officeDocument/2006/relationships/hyperlink" Target="https://zh.wikipedia.org/wiki/%E5%8C%96%E5%AD%B8" TargetMode="External"/><Relationship Id="rId22" Type="http://schemas.openxmlformats.org/officeDocument/2006/relationships/hyperlink" Target="https://zh.wikipedia.org/wiki/%E5%93%A5%E5%80%AB%E6%AF%94%E4%BA%9E%E5%A4%A7%E5%AD%B8" TargetMode="External"/><Relationship Id="rId27" Type="http://schemas.openxmlformats.org/officeDocument/2006/relationships/hyperlink" Target="https://zh.wikipedia.org/wiki/%E6%A9%9F%E5%99%A8%E8%AA%9E%E8%A8%80" TargetMode="External"/><Relationship Id="rId30" Type="http://schemas.openxmlformats.org/officeDocument/2006/relationships/hyperlink" Target="https://zh.wikipedia.org/wiki/ALGOL" TargetMode="External"/></Relationships>
</file>

<file path=ppt/notesSlides/_rels/notesSlide13.xml.rels><?xml version="1.0" encoding="UTF-8" standalone="yes"?>
<Relationships xmlns="http://schemas.openxmlformats.org/package/2006/relationships"><Relationship Id="rId8" Type="http://schemas.openxmlformats.org/officeDocument/2006/relationships/hyperlink" Target="https://zh.wikipedia.org/wiki/%E9%80%92%E5%BD%92%E8%AF%AD%E8%A8%80" TargetMode="External"/><Relationship Id="rId13" Type="http://schemas.openxmlformats.org/officeDocument/2006/relationships/hyperlink" Target="https://zh.wikipedia.org/wiki/%E6%AD%A3%E8%A7%84%E8%AF%AD%E8%A8%80" TargetMode="External"/><Relationship Id="rId3" Type="http://schemas.openxmlformats.org/officeDocument/2006/relationships/hyperlink" Target="https://zh.wikipedia.org/wiki/%E8%AE%A1%E7%AE%97%E6%9C%BA%E7%A7%91%E5%AD%A6" TargetMode="External"/><Relationship Id="rId7" Type="http://schemas.openxmlformats.org/officeDocument/2006/relationships/hyperlink" Target="https://zh.wikipedia.org/wiki/%E9%80%92%E5%BD%92%E5%8F%AF%E6%9E%9A%E4%B8%BE%E8%AF%AD%E8%A8%80" TargetMode="External"/><Relationship Id="rId12" Type="http://schemas.openxmlformats.org/officeDocument/2006/relationships/hyperlink" Target="https://zh.wikipedia.org/wiki/%E7%A8%8B%E5%BA%8F%E8%AE%BE%E8%AE%A1%E8%AF%AD%E8%A8%80" TargetMode="External"/><Relationship Id="rId2" Type="http://schemas.openxmlformats.org/officeDocument/2006/relationships/slide" Target="../slides/slide28.xml"/><Relationship Id="rId1" Type="http://schemas.openxmlformats.org/officeDocument/2006/relationships/notesMaster" Target="../notesMasters/notesMaster1.xml"/><Relationship Id="rId6" Type="http://schemas.openxmlformats.org/officeDocument/2006/relationships/hyperlink" Target="https://zh.wikipedia.org/wiki/%E5%9B%BE%E7%81%B5%E6%9C%BA" TargetMode="External"/><Relationship Id="rId11" Type="http://schemas.openxmlformats.org/officeDocument/2006/relationships/hyperlink" Target="https://zh.wikipedia.org/wiki/%E4%B8%8B%E6%8E%A8%E8%87%AA%E5%8A%A8%E6%9C%BA" TargetMode="External"/><Relationship Id="rId5" Type="http://schemas.openxmlformats.org/officeDocument/2006/relationships/hyperlink" Target="https://zh.wikipedia.org/wiki/%E8%AF%BA%E5%A7%86%C2%B7%E4%B9%94%E5%A7%86%E6%96%AF%E5%9F%BA" TargetMode="External"/><Relationship Id="rId15" Type="http://schemas.openxmlformats.org/officeDocument/2006/relationships/hyperlink" Target="https://zh.wikipedia.org/wiki/%E6%AD%A3%E5%88%99%E8%A1%A8%E8%BE%BE%E5%BC%8F" TargetMode="External"/><Relationship Id="rId10" Type="http://schemas.openxmlformats.org/officeDocument/2006/relationships/hyperlink" Target="https://zh.wikipedia.org/wiki/%E4%B8%8A%E4%B8%8B%E6%96%87%E6%97%A0%E5%85%B3%E6%96%87%E6%B3%95" TargetMode="External"/><Relationship Id="rId4" Type="http://schemas.openxmlformats.org/officeDocument/2006/relationships/hyperlink" Target="https://zh.wikipedia.org/wiki/%E5%BD%A2%E5%BC%8F%E6%96%87%E6%B3%95" TargetMode="External"/><Relationship Id="rId9" Type="http://schemas.openxmlformats.org/officeDocument/2006/relationships/hyperlink" Target="https://zh.wikipedia.org/wiki/%E4%B8%8A%E4%B8%8B%E6%96%87%E7%9B%B8%E5%85%B3%E8%AF%AD%E8%A8%80" TargetMode="External"/><Relationship Id="rId14" Type="http://schemas.openxmlformats.org/officeDocument/2006/relationships/hyperlink" Target="https://zh.wikipedia.org/wiki/%E6%9C%89%E9%99%90%E7%8A%B6%E6%80%81%E8%87%AA%E5%8A%A8%E6%9C%BA" TargetMode="Externa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en.wikipedia.org/wiki/DOS" TargetMode="External"/><Relationship Id="rId7" Type="http://schemas.openxmlformats.org/officeDocument/2006/relationships/hyperlink" Target="https://en.wikipedia.org/wiki/Super_Nintendo_Entertainment_System" TargetMode="External"/><Relationship Id="rId2" Type="http://schemas.openxmlformats.org/officeDocument/2006/relationships/slide" Target="../slides/slide18.xml"/><Relationship Id="rId1" Type="http://schemas.openxmlformats.org/officeDocument/2006/relationships/notesMaster" Target="../notesMasters/notesMaster1.xml"/><Relationship Id="rId6" Type="http://schemas.openxmlformats.org/officeDocument/2006/relationships/hyperlink" Target="https://en.wikipedia.org/wiki/Sega_Mega_Drive" TargetMode="External"/><Relationship Id="rId5" Type="http://schemas.openxmlformats.org/officeDocument/2006/relationships/hyperlink" Target="https://en.wikipedia.org/wiki/Lotus_1-2-3" TargetMode="External"/><Relationship Id="rId4" Type="http://schemas.openxmlformats.org/officeDocument/2006/relationships/hyperlink" Target="https://en.wikipedia.org/wiki/Spreadsheet" TargetMode="External"/></Relationships>
</file>

<file path=ppt/notesSlides/_rels/notesSlide7.xml.rels><?xml version="1.0" encoding="UTF-8" standalone="yes"?>
<Relationships xmlns="http://schemas.openxmlformats.org/package/2006/relationships"><Relationship Id="rId8" Type="http://schemas.openxmlformats.org/officeDocument/2006/relationships/hyperlink" Target="https://en.wikipedia.org/wiki/Android_(operating_system)" TargetMode="External"/><Relationship Id="rId3" Type="http://schemas.openxmlformats.org/officeDocument/2006/relationships/hyperlink" Target="https://en.wikipedia.org/wiki/Compiler" TargetMode="External"/><Relationship Id="rId7" Type="http://schemas.openxmlformats.org/officeDocument/2006/relationships/hyperlink" Target="https://en.wikipedia.org/wiki/Personal_computer" TargetMode="External"/><Relationship Id="rId2" Type="http://schemas.openxmlformats.org/officeDocument/2006/relationships/slide" Target="../slides/slide20.xml"/><Relationship Id="rId1" Type="http://schemas.openxmlformats.org/officeDocument/2006/relationships/notesMaster" Target="../notesMasters/notesMaster1.xml"/><Relationship Id="rId6" Type="http://schemas.openxmlformats.org/officeDocument/2006/relationships/hyperlink" Target="https://en.wikipedia.org/wiki/Windows_7" TargetMode="External"/><Relationship Id="rId5" Type="http://schemas.openxmlformats.org/officeDocument/2006/relationships/hyperlink" Target="https://en.wikipedia.org/wiki/Platform_(computing)" TargetMode="External"/><Relationship Id="rId10" Type="http://schemas.openxmlformats.org/officeDocument/2006/relationships/hyperlink" Target="https://en.wikipedia.org/wiki/Software_engineering" TargetMode="External"/><Relationship Id="rId4" Type="http://schemas.openxmlformats.org/officeDocument/2006/relationships/hyperlink" Target="https://en.wikipedia.org/wiki/Executable" TargetMode="External"/><Relationship Id="rId9" Type="http://schemas.openxmlformats.org/officeDocument/2006/relationships/hyperlink" Target="https://en.wikipedia.org/wiki/Smartphone" TargetMode="Externa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正则表达式，下推自动机这些基础的概念。在算法设计的时候是很重要的原理。</a:t>
            </a:r>
            <a:endParaRPr lang="en-US" altLang="zh-CN" dirty="0"/>
          </a:p>
          <a:p>
            <a:endParaRPr lang="en-US" altLang="zh-CN" dirty="0"/>
          </a:p>
          <a:p>
            <a:r>
              <a:rPr lang="zh-TW" altLang="en-US" sz="1200" b="0" i="0" kern="1200" dirty="0">
                <a:solidFill>
                  <a:schemeClr val="tx1"/>
                </a:solidFill>
                <a:effectLst/>
                <a:latin typeface="+mn-lt"/>
                <a:ea typeface="+mn-ea"/>
                <a:cs typeface="+mn-cs"/>
              </a:rPr>
              <a:t>把概念、判斷、推理轉化成特製的形式符號後，對形式符號表達系統進行研究的方法。</a:t>
            </a:r>
            <a:endParaRPr lang="en-US" altLang="zh-TW" sz="1200" b="0" i="0" kern="1200" dirty="0">
              <a:solidFill>
                <a:schemeClr val="tx1"/>
              </a:solidFill>
              <a:effectLst/>
              <a:latin typeface="+mn-lt"/>
              <a:ea typeface="+mn-ea"/>
              <a:cs typeface="+mn-cs"/>
            </a:endParaRPr>
          </a:p>
          <a:p>
            <a:endParaRPr lang="en-US" altLang="zh-TW"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a:solidFill>
                  <a:schemeClr val="tx1"/>
                </a:solidFill>
                <a:effectLst/>
                <a:latin typeface="+mn-lt"/>
                <a:ea typeface="+mn-ea"/>
                <a:cs typeface="+mn-cs"/>
              </a:rPr>
              <a:t>没有办法形式化的东西，就没有办法用计算机实现。我们想要让计算机帮我们，就必须形式化。</a:t>
            </a:r>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明天股票升还是跌？一种就是问菩萨，抽签。把各种影响因素提取出来，抽象成数学符号，建立公式，研究关系。</a:t>
            </a:r>
            <a:endParaRPr lang="en-US" altLang="zh-CN" sz="1200" b="0" i="0" kern="1200" dirty="0">
              <a:solidFill>
                <a:schemeClr val="tx1"/>
              </a:solidFill>
              <a:effectLst/>
              <a:latin typeface="+mn-lt"/>
              <a:ea typeface="+mn-ea"/>
              <a:cs typeface="+mn-cs"/>
            </a:endParaRPr>
          </a:p>
          <a:p>
            <a:endParaRPr lang="en-US" altLang="zh-TW"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小的时候，玩超级玛丽，想着背后是怎么实现的呢？</a:t>
            </a:r>
            <a:endParaRPr lang="en-US" altLang="zh-TW" sz="1200" b="0" i="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8F2BDDFC-3E8B-4153-9B0B-289BC605851C}" type="slidenum">
              <a:rPr lang="zh-CN" altLang="en-US" smtClean="0"/>
              <a:t>4</a:t>
            </a:fld>
            <a:endParaRPr lang="zh-CN" altLang="en-US"/>
          </a:p>
        </p:txBody>
      </p:sp>
    </p:spTree>
    <p:extLst>
      <p:ext uri="{BB962C8B-B14F-4D97-AF65-F5344CB8AC3E}">
        <p14:creationId xmlns:p14="http://schemas.microsoft.com/office/powerpoint/2010/main" val="20260460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dirty="0"/>
          </a:p>
          <a:p>
            <a:r>
              <a:rPr lang="zh-CN" altLang="en-US" dirty="0"/>
              <a:t>比如求阶层的函数。递归实现。</a:t>
            </a:r>
            <a:endParaRPr lang="en-US" altLang="zh-CN" dirty="0"/>
          </a:p>
          <a:p>
            <a:endParaRPr lang="en-US" altLang="zh-CN" dirty="0"/>
          </a:p>
          <a:p>
            <a:r>
              <a:rPr lang="zh-CN" altLang="en-US" dirty="0"/>
              <a:t>一阶谓词，父亲，爷爷</a:t>
            </a:r>
          </a:p>
        </p:txBody>
      </p:sp>
      <p:sp>
        <p:nvSpPr>
          <p:cNvPr id="4" name="灯片编号占位符 3"/>
          <p:cNvSpPr>
            <a:spLocks noGrp="1"/>
          </p:cNvSpPr>
          <p:nvPr>
            <p:ph type="sldNum" sz="quarter" idx="10"/>
          </p:nvPr>
        </p:nvSpPr>
        <p:spPr/>
        <p:txBody>
          <a:bodyPr/>
          <a:lstStyle/>
          <a:p>
            <a:fld id="{8F2BDDFC-3E8B-4153-9B0B-289BC605851C}" type="slidenum">
              <a:rPr lang="zh-CN" altLang="en-US" smtClean="0"/>
              <a:t>24</a:t>
            </a:fld>
            <a:endParaRPr lang="zh-CN" altLang="en-US"/>
          </a:p>
        </p:txBody>
      </p:sp>
    </p:spTree>
    <p:extLst>
      <p:ext uri="{BB962C8B-B14F-4D97-AF65-F5344CB8AC3E}">
        <p14:creationId xmlns:p14="http://schemas.microsoft.com/office/powerpoint/2010/main" val="1175442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什么叫多态？</a:t>
            </a:r>
          </a:p>
        </p:txBody>
      </p:sp>
      <p:sp>
        <p:nvSpPr>
          <p:cNvPr id="4" name="灯片编号占位符 3"/>
          <p:cNvSpPr>
            <a:spLocks noGrp="1"/>
          </p:cNvSpPr>
          <p:nvPr>
            <p:ph type="sldNum" sz="quarter" idx="10"/>
          </p:nvPr>
        </p:nvSpPr>
        <p:spPr/>
        <p:txBody>
          <a:bodyPr/>
          <a:lstStyle/>
          <a:p>
            <a:fld id="{8F2BDDFC-3E8B-4153-9B0B-289BC605851C}" type="slidenum">
              <a:rPr lang="zh-CN" altLang="en-US" smtClean="0"/>
              <a:t>25</a:t>
            </a:fld>
            <a:endParaRPr lang="zh-CN" altLang="en-US"/>
          </a:p>
        </p:txBody>
      </p:sp>
    </p:spTree>
    <p:extLst>
      <p:ext uri="{BB962C8B-B14F-4D97-AF65-F5344CB8AC3E}">
        <p14:creationId xmlns:p14="http://schemas.microsoft.com/office/powerpoint/2010/main" val="9265660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kern="1200" dirty="0">
                <a:solidFill>
                  <a:schemeClr val="tx1"/>
                </a:solidFill>
                <a:effectLst/>
                <a:latin typeface="+mn-lt"/>
                <a:ea typeface="+mn-ea"/>
                <a:cs typeface="+mn-cs"/>
              </a:rPr>
              <a:t>Fortran</a:t>
            </a:r>
            <a:r>
              <a:rPr lang="zh-CN" altLang="en-US" sz="1200" b="0" i="0" kern="1200" dirty="0">
                <a:solidFill>
                  <a:schemeClr val="tx1"/>
                </a:solidFill>
                <a:effectLst/>
                <a:latin typeface="+mn-lt"/>
                <a:ea typeface="+mn-ea"/>
                <a:cs typeface="+mn-cs"/>
              </a:rPr>
              <a:t>语言是为了满足</a:t>
            </a:r>
            <a:r>
              <a:rPr lang="zh-CN" altLang="en-US" sz="1200" b="0" i="0" u="none" strike="noStrike" kern="1200" dirty="0">
                <a:solidFill>
                  <a:schemeClr val="tx1"/>
                </a:solidFill>
                <a:effectLst/>
                <a:latin typeface="+mn-lt"/>
                <a:ea typeface="+mn-ea"/>
                <a:cs typeface="+mn-cs"/>
                <a:hlinkClick r:id="rId3" tooltip="数值计算"/>
              </a:rPr>
              <a:t>数值计算</a:t>
            </a:r>
            <a:r>
              <a:rPr lang="zh-CN" altLang="en-US" sz="1200" b="0" i="0" kern="1200" dirty="0">
                <a:solidFill>
                  <a:schemeClr val="tx1"/>
                </a:solidFill>
                <a:effectLst/>
                <a:latin typeface="+mn-lt"/>
                <a:ea typeface="+mn-ea"/>
                <a:cs typeface="+mn-cs"/>
              </a:rPr>
              <a:t>的需求而发展出来的。</a:t>
            </a:r>
            <a:r>
              <a:rPr lang="en-US" altLang="zh-CN" sz="1200" b="0" i="0" kern="1200" dirty="0">
                <a:solidFill>
                  <a:schemeClr val="tx1"/>
                </a:solidFill>
                <a:effectLst/>
                <a:latin typeface="+mn-lt"/>
                <a:ea typeface="+mn-ea"/>
                <a:cs typeface="+mn-cs"/>
              </a:rPr>
              <a:t>1953</a:t>
            </a:r>
            <a:r>
              <a:rPr lang="zh-CN" altLang="en-US" sz="1200" b="0" i="0" kern="1200" dirty="0">
                <a:solidFill>
                  <a:schemeClr val="tx1"/>
                </a:solidFill>
                <a:effectLst/>
                <a:latin typeface="+mn-lt"/>
                <a:ea typeface="+mn-ea"/>
                <a:cs typeface="+mn-cs"/>
              </a:rPr>
              <a:t>年</a:t>
            </a:r>
            <a:r>
              <a:rPr lang="en-US" altLang="zh-CN" sz="1200" b="0" i="0" kern="1200" dirty="0">
                <a:solidFill>
                  <a:schemeClr val="tx1"/>
                </a:solidFill>
                <a:effectLst/>
                <a:latin typeface="+mn-lt"/>
                <a:ea typeface="+mn-ea"/>
                <a:cs typeface="+mn-cs"/>
              </a:rPr>
              <a:t>12</a:t>
            </a:r>
            <a:r>
              <a:rPr lang="zh-CN" altLang="en-US" sz="1200" b="0" i="0" kern="1200" dirty="0">
                <a:solidFill>
                  <a:schemeClr val="tx1"/>
                </a:solidFill>
                <a:effectLst/>
                <a:latin typeface="+mn-lt"/>
                <a:ea typeface="+mn-ea"/>
                <a:cs typeface="+mn-cs"/>
              </a:rPr>
              <a:t>月，</a:t>
            </a:r>
            <a:r>
              <a:rPr lang="en-US" altLang="zh-CN" sz="1200" b="0" i="0" kern="1200" dirty="0">
                <a:solidFill>
                  <a:schemeClr val="tx1"/>
                </a:solidFill>
                <a:effectLst/>
                <a:latin typeface="+mn-lt"/>
                <a:ea typeface="+mn-ea"/>
                <a:cs typeface="+mn-cs"/>
              </a:rPr>
              <a:t>IBM</a:t>
            </a:r>
            <a:r>
              <a:rPr lang="zh-CN" altLang="en-US" sz="1200" b="0" i="0" kern="1200" dirty="0">
                <a:solidFill>
                  <a:schemeClr val="tx1"/>
                </a:solidFill>
                <a:effectLst/>
                <a:latin typeface="+mn-lt"/>
                <a:ea typeface="+mn-ea"/>
                <a:cs typeface="+mn-cs"/>
              </a:rPr>
              <a:t>公司工程师</a:t>
            </a:r>
            <a:r>
              <a:rPr lang="zh-CN" altLang="en-US" sz="1200" b="0" i="0" u="none" strike="noStrike" kern="1200" dirty="0">
                <a:solidFill>
                  <a:schemeClr val="tx1"/>
                </a:solidFill>
                <a:effectLst/>
                <a:latin typeface="+mn-lt"/>
                <a:ea typeface="+mn-ea"/>
                <a:cs typeface="+mn-cs"/>
                <a:hlinkClick r:id="rId4" tooltip="约翰·巴科斯"/>
              </a:rPr>
              <a:t>约翰</a:t>
            </a:r>
            <a:r>
              <a:rPr lang="en-US" altLang="zh-CN" sz="1200" b="0" i="0" u="none" strike="noStrike" kern="1200" dirty="0">
                <a:solidFill>
                  <a:schemeClr val="tx1"/>
                </a:solidFill>
                <a:effectLst/>
                <a:latin typeface="+mn-lt"/>
                <a:ea typeface="+mn-ea"/>
                <a:cs typeface="+mn-cs"/>
                <a:hlinkClick r:id="rId4" tooltip="约翰·巴科斯"/>
              </a:rPr>
              <a:t>·</a:t>
            </a:r>
            <a:r>
              <a:rPr lang="zh-CN" altLang="en-US" sz="1200" b="0" i="0" u="none" strike="noStrike" kern="1200" dirty="0">
                <a:solidFill>
                  <a:schemeClr val="tx1"/>
                </a:solidFill>
                <a:effectLst/>
                <a:latin typeface="+mn-lt"/>
                <a:ea typeface="+mn-ea"/>
                <a:cs typeface="+mn-cs"/>
                <a:hlinkClick r:id="rId4" tooltip="约翰·巴科斯"/>
              </a:rPr>
              <a:t>巴科斯</a:t>
            </a:r>
            <a:r>
              <a:rPr lang="zh-CN" altLang="en-US" sz="1200" b="0" i="0" kern="1200" dirty="0">
                <a:solidFill>
                  <a:schemeClr val="tx1"/>
                </a:solidFill>
                <a:effectLst/>
                <a:latin typeface="+mn-lt"/>
                <a:ea typeface="+mn-ea"/>
                <a:cs typeface="+mn-cs"/>
              </a:rPr>
              <a:t>（</a:t>
            </a:r>
            <a:r>
              <a:rPr lang="en-US" altLang="zh-CN" sz="1200" b="0" i="0" kern="1200" dirty="0">
                <a:solidFill>
                  <a:schemeClr val="tx1"/>
                </a:solidFill>
                <a:effectLst/>
                <a:latin typeface="+mn-lt"/>
                <a:ea typeface="+mn-ea"/>
                <a:cs typeface="+mn-cs"/>
              </a:rPr>
              <a:t>J. Backus</a:t>
            </a:r>
            <a:r>
              <a:rPr lang="zh-CN" altLang="en-US" sz="1200" b="0" i="0" kern="1200" dirty="0">
                <a:solidFill>
                  <a:schemeClr val="tx1"/>
                </a:solidFill>
                <a:effectLst/>
                <a:latin typeface="+mn-lt"/>
                <a:ea typeface="+mn-ea"/>
                <a:cs typeface="+mn-cs"/>
              </a:rPr>
              <a:t>）因深深体会编写程序很困难，而写了一份备忘录给董事长</a:t>
            </a:r>
            <a:r>
              <a:rPr lang="zh-CN" altLang="en-US" sz="1200" b="0" i="0" u="none" strike="noStrike" kern="1200" dirty="0">
                <a:solidFill>
                  <a:schemeClr val="tx1"/>
                </a:solidFill>
                <a:effectLst/>
                <a:latin typeface="+mn-lt"/>
                <a:ea typeface="+mn-ea"/>
                <a:cs typeface="+mn-cs"/>
                <a:hlinkClick r:id="rId5"/>
              </a:rPr>
              <a:t>斯伯特</a:t>
            </a:r>
            <a:r>
              <a:rPr lang="en-US" altLang="zh-CN" sz="1200" b="0" i="0" u="none" strike="noStrike" kern="1200" dirty="0">
                <a:solidFill>
                  <a:schemeClr val="tx1"/>
                </a:solidFill>
                <a:effectLst/>
                <a:latin typeface="+mn-lt"/>
                <a:ea typeface="+mn-ea"/>
                <a:cs typeface="+mn-cs"/>
                <a:hlinkClick r:id="rId5"/>
              </a:rPr>
              <a:t>·</a:t>
            </a:r>
            <a:r>
              <a:rPr lang="zh-CN" altLang="en-US" sz="1200" b="0" i="0" u="none" strike="noStrike" kern="1200" dirty="0">
                <a:solidFill>
                  <a:schemeClr val="tx1"/>
                </a:solidFill>
                <a:effectLst/>
                <a:latin typeface="+mn-lt"/>
                <a:ea typeface="+mn-ea"/>
                <a:cs typeface="+mn-cs"/>
                <a:hlinkClick r:id="rId5"/>
              </a:rPr>
              <a:t>赫德</a:t>
            </a:r>
            <a:r>
              <a:rPr lang="zh-CN" altLang="en-US" sz="1200" b="0" i="0" kern="1200" dirty="0">
                <a:solidFill>
                  <a:schemeClr val="tx1"/>
                </a:solidFill>
                <a:effectLst/>
                <a:latin typeface="+mn-lt"/>
                <a:ea typeface="+mn-ea"/>
                <a:cs typeface="+mn-cs"/>
              </a:rPr>
              <a:t>（</a:t>
            </a:r>
            <a:r>
              <a:rPr lang="en-US" altLang="zh-CN" sz="1200" b="0" i="0" kern="1200" dirty="0">
                <a:solidFill>
                  <a:schemeClr val="tx1"/>
                </a:solidFill>
                <a:effectLst/>
                <a:latin typeface="+mn-lt"/>
                <a:ea typeface="+mn-ea"/>
                <a:cs typeface="+mn-cs"/>
              </a:rPr>
              <a:t>Cuthbert Hurd</a:t>
            </a:r>
            <a:r>
              <a:rPr lang="zh-CN" altLang="en-US" sz="1200" b="0" i="0" kern="1200" dirty="0">
                <a:solidFill>
                  <a:schemeClr val="tx1"/>
                </a:solidFill>
                <a:effectLst/>
                <a:latin typeface="+mn-lt"/>
                <a:ea typeface="+mn-ea"/>
                <a:cs typeface="+mn-cs"/>
              </a:rPr>
              <a:t>），建议为</a:t>
            </a:r>
            <a:r>
              <a:rPr lang="en-US" altLang="zh-CN" sz="1200" b="0" i="0" kern="1200" dirty="0">
                <a:solidFill>
                  <a:schemeClr val="tx1"/>
                </a:solidFill>
                <a:effectLst/>
                <a:latin typeface="+mn-lt"/>
                <a:ea typeface="+mn-ea"/>
                <a:cs typeface="+mn-cs"/>
              </a:rPr>
              <a:t>IBM704</a:t>
            </a:r>
            <a:r>
              <a:rPr lang="zh-CN" altLang="en-US" sz="1200" b="0" i="0" kern="1200" dirty="0">
                <a:solidFill>
                  <a:schemeClr val="tx1"/>
                </a:solidFill>
                <a:effectLst/>
                <a:latin typeface="+mn-lt"/>
                <a:ea typeface="+mn-ea"/>
                <a:cs typeface="+mn-cs"/>
              </a:rPr>
              <a:t>系统设计全新的电脑语言以提升开发效率。当时</a:t>
            </a:r>
            <a:r>
              <a:rPr lang="en-US" altLang="zh-CN" sz="1200" b="0" i="0" kern="1200" dirty="0">
                <a:solidFill>
                  <a:schemeClr val="tx1"/>
                </a:solidFill>
                <a:effectLst/>
                <a:latin typeface="+mn-lt"/>
                <a:ea typeface="+mn-ea"/>
                <a:cs typeface="+mn-cs"/>
              </a:rPr>
              <a:t>IBM</a:t>
            </a:r>
            <a:r>
              <a:rPr lang="zh-CN" altLang="en-US" sz="1200" b="0" i="0" kern="1200" dirty="0">
                <a:solidFill>
                  <a:schemeClr val="tx1"/>
                </a:solidFill>
                <a:effectLst/>
                <a:latin typeface="+mn-lt"/>
                <a:ea typeface="+mn-ea"/>
                <a:cs typeface="+mn-cs"/>
              </a:rPr>
              <a:t>公司的顾问</a:t>
            </a:r>
            <a:r>
              <a:rPr lang="zh-CN" altLang="en-US" sz="1200" b="0" i="0" u="none" strike="noStrike" kern="1200" dirty="0">
                <a:solidFill>
                  <a:schemeClr val="tx1"/>
                </a:solidFill>
                <a:effectLst/>
                <a:latin typeface="+mn-lt"/>
                <a:ea typeface="+mn-ea"/>
                <a:cs typeface="+mn-cs"/>
                <a:hlinkClick r:id="rId6" tooltip="冯·诺伊曼"/>
              </a:rPr>
              <a:t>冯</a:t>
            </a:r>
            <a:r>
              <a:rPr lang="en-US" altLang="zh-CN" sz="1200" b="0" i="0" u="none" strike="noStrike" kern="1200" dirty="0">
                <a:solidFill>
                  <a:schemeClr val="tx1"/>
                </a:solidFill>
                <a:effectLst/>
                <a:latin typeface="+mn-lt"/>
                <a:ea typeface="+mn-ea"/>
                <a:cs typeface="+mn-cs"/>
                <a:hlinkClick r:id="rId6" tooltip="冯·诺伊曼"/>
              </a:rPr>
              <a:t>·</a:t>
            </a:r>
            <a:r>
              <a:rPr lang="zh-CN" altLang="en-US" sz="1200" b="0" i="0" u="none" strike="noStrike" kern="1200" dirty="0">
                <a:solidFill>
                  <a:schemeClr val="tx1"/>
                </a:solidFill>
                <a:effectLst/>
                <a:latin typeface="+mn-lt"/>
                <a:ea typeface="+mn-ea"/>
                <a:cs typeface="+mn-cs"/>
                <a:hlinkClick r:id="rId6" tooltip="冯·诺伊曼"/>
              </a:rPr>
              <a:t>诺伊曼</a:t>
            </a:r>
            <a:r>
              <a:rPr lang="zh-CN" altLang="en-US" sz="1200" b="0" i="0" kern="1200" dirty="0">
                <a:solidFill>
                  <a:schemeClr val="tx1"/>
                </a:solidFill>
                <a:effectLst/>
                <a:latin typeface="+mn-lt"/>
                <a:ea typeface="+mn-ea"/>
                <a:cs typeface="+mn-cs"/>
              </a:rPr>
              <a:t>强烈反对，因为他认为不切实际而且根本不必要。但赫德批准了这项计划。</a:t>
            </a:r>
            <a:r>
              <a:rPr lang="en-US" altLang="zh-CN" sz="1200" b="0" i="0" kern="1200" dirty="0">
                <a:solidFill>
                  <a:schemeClr val="tx1"/>
                </a:solidFill>
                <a:effectLst/>
                <a:latin typeface="+mn-lt"/>
                <a:ea typeface="+mn-ea"/>
                <a:cs typeface="+mn-cs"/>
              </a:rPr>
              <a:t>1957</a:t>
            </a:r>
            <a:r>
              <a:rPr lang="zh-CN" altLang="en-US" sz="1200" b="0" i="0" kern="1200" dirty="0">
                <a:solidFill>
                  <a:schemeClr val="tx1"/>
                </a:solidFill>
                <a:effectLst/>
                <a:latin typeface="+mn-lt"/>
                <a:ea typeface="+mn-ea"/>
                <a:cs typeface="+mn-cs"/>
              </a:rPr>
              <a:t>年，</a:t>
            </a:r>
            <a:r>
              <a:rPr lang="en-US" altLang="zh-CN" sz="1200" b="0" i="0" u="none" strike="noStrike" kern="1200" dirty="0">
                <a:solidFill>
                  <a:schemeClr val="tx1"/>
                </a:solidFill>
                <a:effectLst/>
                <a:latin typeface="+mn-lt"/>
                <a:ea typeface="+mn-ea"/>
                <a:cs typeface="+mn-cs"/>
                <a:hlinkClick r:id="rId7" tooltip="IBM公司"/>
              </a:rPr>
              <a:t>IBM</a:t>
            </a:r>
            <a:r>
              <a:rPr lang="zh-CN" altLang="en-US" sz="1200" b="0" i="0" u="none" strike="noStrike" kern="1200" dirty="0">
                <a:solidFill>
                  <a:schemeClr val="tx1"/>
                </a:solidFill>
                <a:effectLst/>
                <a:latin typeface="+mn-lt"/>
                <a:ea typeface="+mn-ea"/>
                <a:cs typeface="+mn-cs"/>
                <a:hlinkClick r:id="rId7" tooltip="IBM公司"/>
              </a:rPr>
              <a:t>公司</a:t>
            </a:r>
            <a:r>
              <a:rPr lang="zh-CN" altLang="en-US" sz="1200" b="0" i="0" kern="1200" dirty="0">
                <a:solidFill>
                  <a:schemeClr val="tx1"/>
                </a:solidFill>
                <a:effectLst/>
                <a:latin typeface="+mn-lt"/>
                <a:ea typeface="+mn-ea"/>
                <a:cs typeface="+mn-cs"/>
              </a:rPr>
              <a:t>开发出第一套</a:t>
            </a:r>
            <a:r>
              <a:rPr lang="en-US" altLang="zh-CN" sz="1200" b="0" i="0" kern="1200" dirty="0">
                <a:solidFill>
                  <a:schemeClr val="tx1"/>
                </a:solidFill>
                <a:effectLst/>
                <a:latin typeface="+mn-lt"/>
                <a:ea typeface="+mn-ea"/>
                <a:cs typeface="+mn-cs"/>
              </a:rPr>
              <a:t>FORTRAN</a:t>
            </a:r>
            <a:r>
              <a:rPr lang="zh-CN" altLang="en-US" sz="1200" b="0" i="0" kern="1200" dirty="0">
                <a:solidFill>
                  <a:schemeClr val="tx1"/>
                </a:solidFill>
                <a:effectLst/>
                <a:latin typeface="+mn-lt"/>
                <a:ea typeface="+mn-ea"/>
                <a:cs typeface="+mn-cs"/>
              </a:rPr>
              <a:t>语言，在</a:t>
            </a:r>
            <a:r>
              <a:rPr lang="en-US" altLang="zh-CN" sz="1200" b="0" i="0" kern="1200" dirty="0">
                <a:solidFill>
                  <a:schemeClr val="tx1"/>
                </a:solidFill>
                <a:effectLst/>
                <a:latin typeface="+mn-lt"/>
                <a:ea typeface="+mn-ea"/>
                <a:cs typeface="+mn-cs"/>
              </a:rPr>
              <a:t>IBM704</a:t>
            </a:r>
            <a:r>
              <a:rPr lang="zh-CN" altLang="en-US" sz="1200" b="0" i="0" kern="1200" dirty="0">
                <a:solidFill>
                  <a:schemeClr val="tx1"/>
                </a:solidFill>
                <a:effectLst/>
                <a:latin typeface="+mn-lt"/>
                <a:ea typeface="+mn-ea"/>
                <a:cs typeface="+mn-cs"/>
              </a:rPr>
              <a:t>电脑上运作。历史上第一支</a:t>
            </a:r>
            <a:r>
              <a:rPr lang="en-US" altLang="zh-CN" sz="1200" b="0" i="0" kern="1200" dirty="0">
                <a:solidFill>
                  <a:schemeClr val="tx1"/>
                </a:solidFill>
                <a:effectLst/>
                <a:latin typeface="+mn-lt"/>
                <a:ea typeface="+mn-ea"/>
                <a:cs typeface="+mn-cs"/>
              </a:rPr>
              <a:t>FORTRAN</a:t>
            </a:r>
            <a:r>
              <a:rPr lang="zh-CN" altLang="en-US" sz="1200" b="0" i="0" kern="1200" dirty="0">
                <a:solidFill>
                  <a:schemeClr val="tx1"/>
                </a:solidFill>
                <a:effectLst/>
                <a:latin typeface="+mn-lt"/>
                <a:ea typeface="+mn-ea"/>
                <a:cs typeface="+mn-cs"/>
              </a:rPr>
              <a:t>编程在</a:t>
            </a:r>
            <a:r>
              <a:rPr lang="zh-CN" altLang="en-US" sz="1200" b="0" i="0" u="none" strike="noStrike" kern="1200" dirty="0">
                <a:solidFill>
                  <a:schemeClr val="tx1"/>
                </a:solidFill>
                <a:effectLst/>
                <a:latin typeface="+mn-lt"/>
                <a:ea typeface="+mn-ea"/>
                <a:cs typeface="+mn-cs"/>
                <a:hlinkClick r:id="rId8" tooltip="马里兰州"/>
              </a:rPr>
              <a:t>马里兰州</a:t>
            </a:r>
            <a:r>
              <a:rPr lang="zh-CN" altLang="en-US" sz="1200" b="0" i="0" kern="1200" dirty="0">
                <a:solidFill>
                  <a:schemeClr val="tx1"/>
                </a:solidFill>
                <a:effectLst/>
                <a:latin typeface="+mn-lt"/>
                <a:ea typeface="+mn-ea"/>
                <a:cs typeface="+mn-cs"/>
              </a:rPr>
              <a:t>的西屋贝地斯核电厂试验。</a:t>
            </a:r>
            <a:r>
              <a:rPr lang="en-US" altLang="zh-CN" sz="1200" b="0" i="0" kern="1200" dirty="0">
                <a:solidFill>
                  <a:schemeClr val="tx1"/>
                </a:solidFill>
                <a:effectLst/>
                <a:latin typeface="+mn-lt"/>
                <a:ea typeface="+mn-ea"/>
                <a:cs typeface="+mn-cs"/>
              </a:rPr>
              <a:t>1957</a:t>
            </a:r>
            <a:r>
              <a:rPr lang="zh-CN" altLang="en-US" sz="1200" b="0" i="0" kern="1200" dirty="0">
                <a:solidFill>
                  <a:schemeClr val="tx1"/>
                </a:solidFill>
                <a:effectLst/>
                <a:latin typeface="+mn-lt"/>
                <a:ea typeface="+mn-ea"/>
                <a:cs typeface="+mn-cs"/>
              </a:rPr>
              <a:t>年</a:t>
            </a:r>
            <a:r>
              <a:rPr lang="en-US" altLang="zh-CN" sz="1200" b="0" i="0" kern="1200" dirty="0">
                <a:solidFill>
                  <a:schemeClr val="tx1"/>
                </a:solidFill>
                <a:effectLst/>
                <a:latin typeface="+mn-lt"/>
                <a:ea typeface="+mn-ea"/>
                <a:cs typeface="+mn-cs"/>
              </a:rPr>
              <a:t>4</a:t>
            </a:r>
            <a:r>
              <a:rPr lang="zh-CN" altLang="en-US" sz="1200" b="0" i="0" kern="1200" dirty="0">
                <a:solidFill>
                  <a:schemeClr val="tx1"/>
                </a:solidFill>
                <a:effectLst/>
                <a:latin typeface="+mn-lt"/>
                <a:ea typeface="+mn-ea"/>
                <a:cs typeface="+mn-cs"/>
              </a:rPr>
              <a:t>月</a:t>
            </a:r>
            <a:r>
              <a:rPr lang="en-US" altLang="zh-CN" sz="1200" b="0" i="0" kern="1200" dirty="0">
                <a:solidFill>
                  <a:schemeClr val="tx1"/>
                </a:solidFill>
                <a:effectLst/>
                <a:latin typeface="+mn-lt"/>
                <a:ea typeface="+mn-ea"/>
                <a:cs typeface="+mn-cs"/>
              </a:rPr>
              <a:t>20</a:t>
            </a:r>
            <a:r>
              <a:rPr lang="zh-CN" altLang="en-US" sz="1200" b="0" i="0" kern="1200" dirty="0">
                <a:solidFill>
                  <a:schemeClr val="tx1"/>
                </a:solidFill>
                <a:effectLst/>
                <a:latin typeface="+mn-lt"/>
                <a:ea typeface="+mn-ea"/>
                <a:cs typeface="+mn-cs"/>
              </a:rPr>
              <a:t>日星期五的下午，一位</a:t>
            </a:r>
            <a:r>
              <a:rPr lang="en-US" altLang="zh-CN" sz="1200" b="0" i="0" kern="1200" dirty="0">
                <a:solidFill>
                  <a:schemeClr val="tx1"/>
                </a:solidFill>
                <a:effectLst/>
                <a:latin typeface="+mn-lt"/>
                <a:ea typeface="+mn-ea"/>
                <a:cs typeface="+mn-cs"/>
              </a:rPr>
              <a:t>IBM</a:t>
            </a:r>
            <a:r>
              <a:rPr lang="zh-CN" altLang="en-US" sz="1200" b="0" i="0" kern="1200" dirty="0">
                <a:solidFill>
                  <a:schemeClr val="tx1"/>
                </a:solidFill>
                <a:effectLst/>
                <a:latin typeface="+mn-lt"/>
                <a:ea typeface="+mn-ea"/>
                <a:cs typeface="+mn-cs"/>
              </a:rPr>
              <a:t>软件工程师决定在电厂内编译第一支</a:t>
            </a:r>
            <a:r>
              <a:rPr lang="en-US" altLang="zh-CN" sz="1200" b="0" i="0" kern="1200" dirty="0">
                <a:solidFill>
                  <a:schemeClr val="tx1"/>
                </a:solidFill>
                <a:effectLst/>
                <a:latin typeface="+mn-lt"/>
                <a:ea typeface="+mn-ea"/>
                <a:cs typeface="+mn-cs"/>
              </a:rPr>
              <a:t>FORTRAN</a:t>
            </a:r>
            <a:r>
              <a:rPr lang="zh-CN" altLang="en-US" sz="1200" b="0" i="0" kern="1200" dirty="0">
                <a:solidFill>
                  <a:schemeClr val="tx1"/>
                </a:solidFill>
                <a:effectLst/>
                <a:latin typeface="+mn-lt"/>
                <a:ea typeface="+mn-ea"/>
                <a:cs typeface="+mn-cs"/>
              </a:rPr>
              <a:t>编程，当代码输入后，经过编译，打印机列出一行消息：“源程序错误</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右侧括号后面没有逗号”，这让现场人员都感到讶异，修正这个错误后，打印机输出了正确结果。而</a:t>
            </a:r>
            <a:r>
              <a:rPr lang="zh-CN" altLang="en-US" sz="1200" b="0" i="0" u="none" strike="noStrike" kern="1200" dirty="0">
                <a:solidFill>
                  <a:schemeClr val="tx1"/>
                </a:solidFill>
                <a:effectLst/>
                <a:latin typeface="+mn-lt"/>
                <a:ea typeface="+mn-ea"/>
                <a:cs typeface="+mn-cs"/>
                <a:hlinkClick r:id="rId9" tooltip="西屋电气公司"/>
              </a:rPr>
              <a:t>西屋电气公司</a:t>
            </a:r>
            <a:r>
              <a:rPr lang="zh-CN" altLang="en-US" sz="1200" b="0" i="0" kern="1200" dirty="0">
                <a:solidFill>
                  <a:schemeClr val="tx1"/>
                </a:solidFill>
                <a:effectLst/>
                <a:latin typeface="+mn-lt"/>
                <a:ea typeface="+mn-ea"/>
                <a:cs typeface="+mn-cs"/>
              </a:rPr>
              <a:t>因此意外地成为</a:t>
            </a:r>
            <a:r>
              <a:rPr lang="en-US" altLang="zh-CN" sz="1200" b="0" i="0" kern="1200" dirty="0">
                <a:solidFill>
                  <a:schemeClr val="tx1"/>
                </a:solidFill>
                <a:effectLst/>
                <a:latin typeface="+mn-lt"/>
                <a:ea typeface="+mn-ea"/>
                <a:cs typeface="+mn-cs"/>
              </a:rPr>
              <a:t>FORTRAN</a:t>
            </a:r>
            <a:r>
              <a:rPr lang="zh-CN" altLang="en-US" sz="1200" b="0" i="0" kern="1200" dirty="0">
                <a:solidFill>
                  <a:schemeClr val="tx1"/>
                </a:solidFill>
                <a:effectLst/>
                <a:latin typeface="+mn-lt"/>
                <a:ea typeface="+mn-ea"/>
                <a:cs typeface="+mn-cs"/>
              </a:rPr>
              <a:t>的第一个商业用户。</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1924</a:t>
            </a:r>
            <a:r>
              <a:rPr lang="zh-CN" altLang="en-US" sz="1200" b="0" i="0" kern="1200" dirty="0">
                <a:solidFill>
                  <a:schemeClr val="tx1"/>
                </a:solidFill>
                <a:effectLst/>
                <a:latin typeface="+mn-lt"/>
                <a:ea typeface="+mn-ea"/>
                <a:cs typeface="+mn-cs"/>
              </a:rPr>
              <a:t>年</a:t>
            </a:r>
            <a:r>
              <a:rPr lang="en-US" altLang="zh-CN" sz="1200" b="0" i="0" kern="1200" dirty="0">
                <a:solidFill>
                  <a:schemeClr val="tx1"/>
                </a:solidFill>
                <a:effectLst/>
                <a:latin typeface="+mn-lt"/>
                <a:ea typeface="+mn-ea"/>
                <a:cs typeface="+mn-cs"/>
              </a:rPr>
              <a:t>12</a:t>
            </a:r>
            <a:r>
              <a:rPr lang="zh-CN" altLang="en-US" sz="1200" b="0" i="0" kern="1200" dirty="0">
                <a:solidFill>
                  <a:schemeClr val="tx1"/>
                </a:solidFill>
                <a:effectLst/>
                <a:latin typeface="+mn-lt"/>
                <a:ea typeface="+mn-ea"/>
                <a:cs typeface="+mn-cs"/>
              </a:rPr>
              <a:t>月</a:t>
            </a:r>
            <a:r>
              <a:rPr lang="en-US" altLang="zh-CN" sz="1200" b="0" i="0" kern="1200" dirty="0">
                <a:solidFill>
                  <a:schemeClr val="tx1"/>
                </a:solidFill>
                <a:effectLst/>
                <a:latin typeface="+mn-lt"/>
                <a:ea typeface="+mn-ea"/>
                <a:cs typeface="+mn-cs"/>
              </a:rPr>
              <a:t>3</a:t>
            </a:r>
            <a:r>
              <a:rPr lang="zh-CN" altLang="en-US" sz="1200" b="0" i="0" kern="1200" dirty="0">
                <a:solidFill>
                  <a:schemeClr val="tx1"/>
                </a:solidFill>
                <a:effectLst/>
                <a:latin typeface="+mn-lt"/>
                <a:ea typeface="+mn-ea"/>
                <a:cs typeface="+mn-cs"/>
              </a:rPr>
              <a:t>日生于美国</a:t>
            </a:r>
            <a:r>
              <a:rPr lang="zh-CN" altLang="en-US" sz="1200" b="0" i="0" u="none" strike="noStrike" kern="1200" dirty="0">
                <a:solidFill>
                  <a:schemeClr val="tx1"/>
                </a:solidFill>
                <a:effectLst/>
                <a:latin typeface="+mn-lt"/>
                <a:ea typeface="+mn-ea"/>
                <a:cs typeface="+mn-cs"/>
                <a:hlinkClick r:id="rId10" tooltip="宾夕法尼亚州"/>
              </a:rPr>
              <a:t>宾夕法尼亚州</a:t>
            </a:r>
            <a:r>
              <a:rPr lang="zh-CN" altLang="en-US" sz="1200" b="0" i="0" u="none" strike="noStrike" kern="1200" dirty="0">
                <a:solidFill>
                  <a:schemeClr val="tx1"/>
                </a:solidFill>
                <a:effectLst/>
                <a:latin typeface="+mn-lt"/>
                <a:ea typeface="+mn-ea"/>
                <a:cs typeface="+mn-cs"/>
                <a:hlinkClick r:id="rId11" tooltip="费城"/>
              </a:rPr>
              <a:t>费城</a:t>
            </a:r>
            <a:r>
              <a:rPr lang="zh-CN" altLang="en-US" sz="1200" b="0" i="0" kern="1200" dirty="0">
                <a:solidFill>
                  <a:schemeClr val="tx1"/>
                </a:solidFill>
                <a:effectLst/>
                <a:latin typeface="+mn-lt"/>
                <a:ea typeface="+mn-ea"/>
                <a:cs typeface="+mn-cs"/>
              </a:rPr>
              <a:t>，父亲是阿特拉斯火药公司的员工，后来转职为证券经纪人。巴克斯中学时念宾夕法尼亚州</a:t>
            </a:r>
            <a:r>
              <a:rPr lang="zh-CN" altLang="en-US" sz="1200" b="0" i="0" u="none" strike="noStrike" kern="1200" dirty="0">
                <a:solidFill>
                  <a:schemeClr val="tx1"/>
                </a:solidFill>
                <a:effectLst/>
                <a:latin typeface="+mn-lt"/>
                <a:ea typeface="+mn-ea"/>
                <a:cs typeface="+mn-cs"/>
                <a:hlinkClick r:id="rId12" tooltip="波茨敦市（页面不存在）"/>
              </a:rPr>
              <a:t>波茨敦市</a:t>
            </a:r>
            <a:r>
              <a:rPr lang="zh-CN" altLang="en-US" sz="1200" b="0" i="0" kern="1200" dirty="0">
                <a:solidFill>
                  <a:schemeClr val="tx1"/>
                </a:solidFill>
                <a:effectLst/>
                <a:latin typeface="+mn-lt"/>
                <a:ea typeface="+mn-ea"/>
                <a:cs typeface="+mn-cs"/>
              </a:rPr>
              <a:t>的希尔学校，平时不爱读书，勉强毕业，没有什么过人之处。后来依照父亲的要求，他在</a:t>
            </a:r>
            <a:r>
              <a:rPr lang="zh-CN" altLang="en-US" sz="1200" b="0" i="0" u="none" strike="noStrike" kern="1200" dirty="0">
                <a:solidFill>
                  <a:schemeClr val="tx1"/>
                </a:solidFill>
                <a:effectLst/>
                <a:latin typeface="+mn-lt"/>
                <a:ea typeface="+mn-ea"/>
                <a:cs typeface="+mn-cs"/>
                <a:hlinkClick r:id="rId13" tooltip="维吉尼亚大学"/>
              </a:rPr>
              <a:t>维吉尼亚大学</a:t>
            </a:r>
            <a:r>
              <a:rPr lang="zh-CN" altLang="en-US" sz="1200" b="0" i="0" kern="1200" dirty="0">
                <a:solidFill>
                  <a:schemeClr val="tx1"/>
                </a:solidFill>
                <a:effectLst/>
                <a:latin typeface="+mn-lt"/>
                <a:ea typeface="+mn-ea"/>
                <a:cs typeface="+mn-cs"/>
              </a:rPr>
              <a:t>修读</a:t>
            </a:r>
            <a:r>
              <a:rPr lang="zh-CN" altLang="en-US" sz="1200" b="0" i="0" u="none" strike="noStrike" kern="1200" dirty="0">
                <a:solidFill>
                  <a:schemeClr val="tx1"/>
                </a:solidFill>
                <a:effectLst/>
                <a:latin typeface="+mn-lt"/>
                <a:ea typeface="+mn-ea"/>
                <a:cs typeface="+mn-cs"/>
                <a:hlinkClick r:id="rId14" tooltip="化学"/>
              </a:rPr>
              <a:t>化学</a:t>
            </a:r>
            <a:r>
              <a:rPr lang="zh-CN" altLang="en-US" sz="1200" b="0" i="0" kern="1200" dirty="0">
                <a:solidFill>
                  <a:schemeClr val="tx1"/>
                </a:solidFill>
                <a:effectLst/>
                <a:latin typeface="+mn-lt"/>
                <a:ea typeface="+mn-ea"/>
                <a:cs typeface="+mn-cs"/>
              </a:rPr>
              <a:t>，成绩也不好。</a:t>
            </a:r>
            <a:r>
              <a:rPr lang="zh-CN" altLang="en-US" sz="1200" b="0" i="0" u="none" strike="noStrike" kern="1200" dirty="0">
                <a:solidFill>
                  <a:schemeClr val="tx1"/>
                </a:solidFill>
                <a:effectLst/>
                <a:latin typeface="+mn-lt"/>
                <a:ea typeface="+mn-ea"/>
                <a:cs typeface="+mn-cs"/>
                <a:hlinkClick r:id="rId15" tooltip="第二次世界大战"/>
              </a:rPr>
              <a:t>第二次世界大战</a:t>
            </a:r>
            <a:r>
              <a:rPr lang="zh-CN" altLang="en-US" sz="1200" b="0" i="0" kern="1200" dirty="0">
                <a:solidFill>
                  <a:schemeClr val="tx1"/>
                </a:solidFill>
                <a:effectLst/>
                <a:latin typeface="+mn-lt"/>
                <a:ea typeface="+mn-ea"/>
                <a:cs typeface="+mn-cs"/>
              </a:rPr>
              <a:t>爆发，他便改为参加</a:t>
            </a:r>
            <a:r>
              <a:rPr lang="zh-CN" altLang="en-US" sz="1200" b="0" i="0" u="none" strike="noStrike" kern="1200" dirty="0">
                <a:solidFill>
                  <a:schemeClr val="tx1"/>
                </a:solidFill>
                <a:effectLst/>
                <a:latin typeface="+mn-lt"/>
                <a:ea typeface="+mn-ea"/>
                <a:cs typeface="+mn-cs"/>
                <a:hlinkClick r:id="rId16" tooltip="美国陆军"/>
              </a:rPr>
              <a:t>美国陆军</a:t>
            </a:r>
            <a:r>
              <a:rPr lang="zh-CN" altLang="en-US" sz="1200" b="0" i="0" kern="1200" dirty="0">
                <a:solidFill>
                  <a:schemeClr val="tx1"/>
                </a:solidFill>
                <a:effectLst/>
                <a:latin typeface="+mn-lt"/>
                <a:ea typeface="+mn-ea"/>
                <a:cs typeface="+mn-cs"/>
              </a:rPr>
              <a:t>，在</a:t>
            </a:r>
            <a:r>
              <a:rPr lang="zh-CN" altLang="en-US" sz="1200" b="0" i="0" u="none" strike="noStrike" kern="1200" dirty="0">
                <a:solidFill>
                  <a:schemeClr val="tx1"/>
                </a:solidFill>
                <a:effectLst/>
                <a:latin typeface="+mn-lt"/>
                <a:ea typeface="+mn-ea"/>
                <a:cs typeface="+mn-cs"/>
                <a:hlinkClick r:id="rId17" tooltip="乔治亚州"/>
              </a:rPr>
              <a:t>乔治亚州</a:t>
            </a:r>
            <a:r>
              <a:rPr lang="zh-CN" altLang="en-US" sz="1200" b="0" i="0" kern="1200" dirty="0">
                <a:solidFill>
                  <a:schemeClr val="tx1"/>
                </a:solidFill>
                <a:effectLst/>
                <a:latin typeface="+mn-lt"/>
                <a:ea typeface="+mn-ea"/>
                <a:cs typeface="+mn-cs"/>
              </a:rPr>
              <a:t>服役，后来进入</a:t>
            </a:r>
            <a:r>
              <a:rPr lang="zh-CN" altLang="en-US" sz="1200" b="0" i="0" u="none" strike="noStrike" kern="1200" dirty="0">
                <a:solidFill>
                  <a:schemeClr val="tx1"/>
                </a:solidFill>
                <a:effectLst/>
                <a:latin typeface="+mn-lt"/>
                <a:ea typeface="+mn-ea"/>
                <a:cs typeface="+mn-cs"/>
                <a:hlinkClick r:id="rId18" tooltip="哈弗福德学院"/>
              </a:rPr>
              <a:t>哈弗福德学院</a:t>
            </a:r>
            <a:r>
              <a:rPr lang="zh-CN" altLang="en-US" sz="1200" b="0" i="0" kern="1200" dirty="0">
                <a:solidFill>
                  <a:schemeClr val="tx1"/>
                </a:solidFill>
                <a:effectLst/>
                <a:latin typeface="+mn-lt"/>
                <a:ea typeface="+mn-ea"/>
                <a:cs typeface="+mn-cs"/>
              </a:rPr>
              <a:t>（</a:t>
            </a:r>
            <a:r>
              <a:rPr lang="en-US" altLang="zh-CN" sz="1200" b="0" i="0" kern="1200" dirty="0">
                <a:solidFill>
                  <a:schemeClr val="tx1"/>
                </a:solidFill>
                <a:effectLst/>
                <a:latin typeface="+mn-lt"/>
                <a:ea typeface="+mn-ea"/>
                <a:cs typeface="+mn-cs"/>
              </a:rPr>
              <a:t>Haverford College</a:t>
            </a:r>
            <a:r>
              <a:rPr lang="zh-CN" altLang="en-US" sz="1200" b="0" i="0" kern="1200" dirty="0">
                <a:solidFill>
                  <a:schemeClr val="tx1"/>
                </a:solidFill>
                <a:effectLst/>
                <a:latin typeface="+mn-lt"/>
                <a:ea typeface="+mn-ea"/>
                <a:cs typeface="+mn-cs"/>
              </a:rPr>
              <a:t>）的医学院预科接受医疗训练，九个月后又退出了。在接受医疗训练期间，他被诊断出患有脑部肿瘤，并接受手术治疗。他搬到</a:t>
            </a:r>
            <a:r>
              <a:rPr lang="zh-CN" altLang="en-US" sz="1200" b="0" i="0" u="none" strike="noStrike" kern="1200" dirty="0">
                <a:solidFill>
                  <a:schemeClr val="tx1"/>
                </a:solidFill>
                <a:effectLst/>
                <a:latin typeface="+mn-lt"/>
                <a:ea typeface="+mn-ea"/>
                <a:cs typeface="+mn-cs"/>
                <a:hlinkClick r:id="rId19" tooltip="纽约市"/>
              </a:rPr>
              <a:t>纽约市</a:t>
            </a:r>
            <a:r>
              <a:rPr lang="zh-CN" altLang="en-US" sz="1200" b="0" i="0" kern="1200" dirty="0">
                <a:solidFill>
                  <a:schemeClr val="tx1"/>
                </a:solidFill>
                <a:effectLst/>
                <a:latin typeface="+mn-lt"/>
                <a:ea typeface="+mn-ea"/>
                <a:cs typeface="+mn-cs"/>
              </a:rPr>
              <a:t>，最初打算以</a:t>
            </a:r>
            <a:r>
              <a:rPr lang="zh-CN" altLang="en-US" sz="1200" b="0" i="0" u="none" strike="noStrike" kern="1200" dirty="0">
                <a:solidFill>
                  <a:schemeClr val="tx1"/>
                </a:solidFill>
                <a:effectLst/>
                <a:latin typeface="+mn-lt"/>
                <a:ea typeface="+mn-ea"/>
                <a:cs typeface="+mn-cs"/>
                <a:hlinkClick r:id="rId20" tooltip="无线电"/>
              </a:rPr>
              <a:t>无线电</a:t>
            </a:r>
            <a:r>
              <a:rPr lang="zh-CN" altLang="en-US" sz="1200" b="0" i="0" kern="1200" dirty="0">
                <a:solidFill>
                  <a:schemeClr val="tx1"/>
                </a:solidFill>
                <a:effectLst/>
                <a:latin typeface="+mn-lt"/>
                <a:ea typeface="+mn-ea"/>
                <a:cs typeface="+mn-cs"/>
              </a:rPr>
              <a:t>技术员为生。在训练过程中，他对</a:t>
            </a:r>
            <a:r>
              <a:rPr lang="zh-CN" altLang="en-US" sz="1200" b="0" i="0" u="none" strike="noStrike" kern="1200" dirty="0">
                <a:solidFill>
                  <a:schemeClr val="tx1"/>
                </a:solidFill>
                <a:effectLst/>
                <a:latin typeface="+mn-lt"/>
                <a:ea typeface="+mn-ea"/>
                <a:cs typeface="+mn-cs"/>
                <a:hlinkClick r:id="rId21" tooltip="数学"/>
              </a:rPr>
              <a:t>数学</a:t>
            </a:r>
            <a:r>
              <a:rPr lang="zh-CN" altLang="en-US" sz="1200" b="0" i="0" kern="1200" dirty="0">
                <a:solidFill>
                  <a:schemeClr val="tx1"/>
                </a:solidFill>
                <a:effectLst/>
                <a:latin typeface="+mn-lt"/>
                <a:ea typeface="+mn-ea"/>
                <a:cs typeface="+mn-cs"/>
              </a:rPr>
              <a:t>产生极大兴趣，于是他便在</a:t>
            </a:r>
            <a:r>
              <a:rPr lang="zh-CN" altLang="en-US" sz="1200" b="0" i="0" u="none" strike="noStrike" kern="1200" dirty="0">
                <a:solidFill>
                  <a:schemeClr val="tx1"/>
                </a:solidFill>
                <a:effectLst/>
                <a:latin typeface="+mn-lt"/>
                <a:ea typeface="+mn-ea"/>
                <a:cs typeface="+mn-cs"/>
                <a:hlinkClick r:id="rId22" tooltip="哥伦比亚大学"/>
              </a:rPr>
              <a:t>哥伦比亚大学</a:t>
            </a:r>
            <a:r>
              <a:rPr lang="zh-CN" altLang="en-US" sz="1200" b="0" i="0" kern="1200" dirty="0">
                <a:solidFill>
                  <a:schemeClr val="tx1"/>
                </a:solidFill>
                <a:effectLst/>
                <a:latin typeface="+mn-lt"/>
                <a:ea typeface="+mn-ea"/>
                <a:cs typeface="+mn-cs"/>
              </a:rPr>
              <a:t>修读学位，于</a:t>
            </a:r>
            <a:r>
              <a:rPr lang="en-US" altLang="zh-CN" sz="1200" b="0" i="0" kern="1200" dirty="0">
                <a:solidFill>
                  <a:schemeClr val="tx1"/>
                </a:solidFill>
                <a:effectLst/>
                <a:latin typeface="+mn-lt"/>
                <a:ea typeface="+mn-ea"/>
                <a:cs typeface="+mn-cs"/>
              </a:rPr>
              <a:t>1949</a:t>
            </a:r>
            <a:r>
              <a:rPr lang="zh-CN" altLang="en-US" sz="1200" b="0" i="0" kern="1200" dirty="0">
                <a:solidFill>
                  <a:schemeClr val="tx1"/>
                </a:solidFill>
                <a:effectLst/>
                <a:latin typeface="+mn-lt"/>
                <a:ea typeface="+mn-ea"/>
                <a:cs typeface="+mn-cs"/>
              </a:rPr>
              <a:t>年以</a:t>
            </a:r>
            <a:r>
              <a:rPr lang="zh-CN" altLang="en-US" sz="1200" b="0" i="0" u="none" strike="noStrike" kern="1200" dirty="0">
                <a:solidFill>
                  <a:schemeClr val="tx1"/>
                </a:solidFill>
                <a:effectLst/>
                <a:latin typeface="+mn-lt"/>
                <a:ea typeface="+mn-ea"/>
                <a:cs typeface="+mn-cs"/>
                <a:hlinkClick r:id="rId21" tooltip="数学"/>
              </a:rPr>
              <a:t>数学</a:t>
            </a:r>
            <a:r>
              <a:rPr lang="zh-CN" altLang="en-US" sz="1200" b="0" i="0" kern="1200" dirty="0">
                <a:solidFill>
                  <a:schemeClr val="tx1"/>
                </a:solidFill>
                <a:effectLst/>
                <a:latin typeface="+mn-lt"/>
                <a:ea typeface="+mn-ea"/>
                <a:cs typeface="+mn-cs"/>
              </a:rPr>
              <a:t>硕士学位毕业，</a:t>
            </a:r>
            <a:r>
              <a:rPr lang="en-US" altLang="zh-CN" sz="1200" b="0" i="0" kern="1200" dirty="0">
                <a:solidFill>
                  <a:schemeClr val="tx1"/>
                </a:solidFill>
                <a:effectLst/>
                <a:latin typeface="+mn-lt"/>
                <a:ea typeface="+mn-ea"/>
                <a:cs typeface="+mn-cs"/>
              </a:rPr>
              <a:t>1950</a:t>
            </a:r>
            <a:r>
              <a:rPr lang="zh-CN" altLang="en-US" sz="1200" b="0" i="0" kern="1200" dirty="0">
                <a:solidFill>
                  <a:schemeClr val="tx1"/>
                </a:solidFill>
                <a:effectLst/>
                <a:latin typeface="+mn-lt"/>
                <a:ea typeface="+mn-ea"/>
                <a:cs typeface="+mn-cs"/>
              </a:rPr>
              <a:t>年加入</a:t>
            </a:r>
            <a:r>
              <a:rPr lang="en-US" altLang="zh-CN" sz="1200" b="0" i="0" u="none" strike="noStrike" kern="1200" dirty="0">
                <a:solidFill>
                  <a:schemeClr val="tx1"/>
                </a:solidFill>
                <a:effectLst/>
                <a:latin typeface="+mn-lt"/>
                <a:ea typeface="+mn-ea"/>
                <a:cs typeface="+mn-cs"/>
                <a:hlinkClick r:id="rId23" tooltip="IBM"/>
              </a:rPr>
              <a:t>IBM</a:t>
            </a:r>
            <a:r>
              <a:rPr lang="zh-CN" altLang="en-US" sz="1200" b="0" i="0" kern="1200" dirty="0">
                <a:solidFill>
                  <a:schemeClr val="tx1"/>
                </a:solidFill>
                <a:effectLst/>
                <a:latin typeface="+mn-lt"/>
                <a:ea typeface="+mn-ea"/>
                <a:cs typeface="+mn-cs"/>
              </a:rPr>
              <a:t>工作。巴克斯和同事海尔里克（</a:t>
            </a:r>
            <a:r>
              <a:rPr lang="en-US" altLang="zh-CN" sz="1200" b="0" i="0" kern="1200" dirty="0">
                <a:solidFill>
                  <a:schemeClr val="tx1"/>
                </a:solidFill>
                <a:effectLst/>
                <a:latin typeface="+mn-lt"/>
                <a:ea typeface="+mn-ea"/>
                <a:cs typeface="+mn-cs"/>
              </a:rPr>
              <a:t>H. Herrick</a:t>
            </a:r>
            <a:r>
              <a:rPr lang="zh-CN" altLang="en-US" sz="1200" b="0" i="0" kern="1200" dirty="0">
                <a:solidFill>
                  <a:schemeClr val="tx1"/>
                </a:solidFill>
                <a:effectLst/>
                <a:latin typeface="+mn-lt"/>
                <a:ea typeface="+mn-ea"/>
                <a:cs typeface="+mn-cs"/>
              </a:rPr>
              <a:t>）一起成功开发了</a:t>
            </a:r>
            <a:r>
              <a:rPr lang="en-US" altLang="zh-CN" sz="1200" b="0" i="0" u="none" strike="noStrike" kern="1200" dirty="0" err="1">
                <a:solidFill>
                  <a:schemeClr val="tx1"/>
                </a:solidFill>
                <a:effectLst/>
                <a:latin typeface="+mn-lt"/>
                <a:ea typeface="+mn-ea"/>
                <a:cs typeface="+mn-cs"/>
                <a:hlinkClick r:id="rId24" tooltip="en:Speedcoding"/>
              </a:rPr>
              <a:t>Speedcoding</a:t>
            </a:r>
            <a:r>
              <a:rPr lang="zh-CN" altLang="en-US" sz="1200" b="0" i="0" kern="1200" dirty="0">
                <a:solidFill>
                  <a:schemeClr val="tx1"/>
                </a:solidFill>
                <a:effectLst/>
                <a:latin typeface="+mn-lt"/>
                <a:ea typeface="+mn-ea"/>
                <a:cs typeface="+mn-cs"/>
              </a:rPr>
              <a:t>的程序，适用于</a:t>
            </a:r>
            <a:r>
              <a:rPr lang="zh-CN" altLang="en-US" sz="1200" b="0" i="0" u="none" strike="noStrike" kern="1200" dirty="0">
                <a:solidFill>
                  <a:schemeClr val="tx1"/>
                </a:solidFill>
                <a:effectLst/>
                <a:latin typeface="+mn-lt"/>
                <a:ea typeface="+mn-ea"/>
                <a:cs typeface="+mn-cs"/>
                <a:hlinkClick r:id="rId25" tooltip="浮点数运算"/>
              </a:rPr>
              <a:t>浮点数运算</a:t>
            </a:r>
            <a:r>
              <a:rPr lang="zh-CN" altLang="en-US"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巴克斯在</a:t>
            </a:r>
            <a:r>
              <a:rPr lang="en-US" altLang="zh-CN" sz="1200" b="0" i="0" kern="1200" dirty="0">
                <a:solidFill>
                  <a:schemeClr val="tx1"/>
                </a:solidFill>
                <a:effectLst/>
                <a:latin typeface="+mn-lt"/>
                <a:ea typeface="+mn-ea"/>
                <a:cs typeface="+mn-cs"/>
              </a:rPr>
              <a:t>IBM</a:t>
            </a:r>
            <a:r>
              <a:rPr lang="zh-CN" altLang="en-US" sz="1200" b="0" i="0" kern="1200" dirty="0">
                <a:solidFill>
                  <a:schemeClr val="tx1"/>
                </a:solidFill>
                <a:effectLst/>
                <a:latin typeface="+mn-lt"/>
                <a:ea typeface="+mn-ea"/>
                <a:cs typeface="+mn-cs"/>
              </a:rPr>
              <a:t>工作了几年，他对于机械式的程式设计感到厌烦，他希望能设计一套新式语言。</a:t>
            </a:r>
            <a:r>
              <a:rPr lang="en-US" altLang="zh-CN" sz="1200" b="0" i="0" kern="1200" dirty="0">
                <a:solidFill>
                  <a:schemeClr val="tx1"/>
                </a:solidFill>
                <a:effectLst/>
                <a:latin typeface="+mn-lt"/>
                <a:ea typeface="+mn-ea"/>
                <a:cs typeface="+mn-cs"/>
              </a:rPr>
              <a:t>1953</a:t>
            </a:r>
            <a:r>
              <a:rPr lang="zh-CN" altLang="en-US" sz="1200" b="0" i="0" kern="1200" dirty="0">
                <a:solidFill>
                  <a:schemeClr val="tx1"/>
                </a:solidFill>
                <a:effectLst/>
                <a:latin typeface="+mn-lt"/>
                <a:ea typeface="+mn-ea"/>
                <a:cs typeface="+mn-cs"/>
              </a:rPr>
              <a:t>年巴克斯向当时</a:t>
            </a:r>
            <a:r>
              <a:rPr lang="en-US" altLang="zh-CN" sz="1200" b="0" i="0" kern="1200" dirty="0">
                <a:solidFill>
                  <a:schemeClr val="tx1"/>
                </a:solidFill>
                <a:effectLst/>
                <a:latin typeface="+mn-lt"/>
                <a:ea typeface="+mn-ea"/>
                <a:cs typeface="+mn-cs"/>
              </a:rPr>
              <a:t>IBM</a:t>
            </a:r>
            <a:r>
              <a:rPr lang="zh-CN" altLang="en-US" sz="1200" b="0" i="0" kern="1200" dirty="0">
                <a:solidFill>
                  <a:schemeClr val="tx1"/>
                </a:solidFill>
                <a:effectLst/>
                <a:latin typeface="+mn-lt"/>
                <a:ea typeface="+mn-ea"/>
                <a:cs typeface="+mn-cs"/>
              </a:rPr>
              <a:t>董事长</a:t>
            </a:r>
            <a:r>
              <a:rPr lang="zh-CN" altLang="en-US" sz="1200" b="0" i="0" u="none" strike="noStrike" kern="1200" dirty="0">
                <a:solidFill>
                  <a:schemeClr val="tx1"/>
                </a:solidFill>
                <a:effectLst/>
                <a:latin typeface="+mn-lt"/>
                <a:ea typeface="+mn-ea"/>
                <a:cs typeface="+mn-cs"/>
                <a:hlinkClick r:id="rId26"/>
              </a:rPr>
              <a:t>卡斯伯特</a:t>
            </a:r>
            <a:r>
              <a:rPr lang="en-US" altLang="zh-CN" sz="1200" b="0" i="0" u="none" strike="noStrike" kern="1200" dirty="0">
                <a:solidFill>
                  <a:schemeClr val="tx1"/>
                </a:solidFill>
                <a:effectLst/>
                <a:latin typeface="+mn-lt"/>
                <a:ea typeface="+mn-ea"/>
                <a:cs typeface="+mn-cs"/>
                <a:hlinkClick r:id="rId26"/>
              </a:rPr>
              <a:t>·</a:t>
            </a:r>
            <a:r>
              <a:rPr lang="zh-CN" altLang="en-US" sz="1200" b="0" i="0" u="none" strike="noStrike" kern="1200" dirty="0">
                <a:solidFill>
                  <a:schemeClr val="tx1"/>
                </a:solidFill>
                <a:effectLst/>
                <a:latin typeface="+mn-lt"/>
                <a:ea typeface="+mn-ea"/>
                <a:cs typeface="+mn-cs"/>
                <a:hlinkClick r:id="rId26"/>
              </a:rPr>
              <a:t>赫德</a:t>
            </a:r>
            <a:r>
              <a:rPr lang="zh-CN" altLang="en-US" sz="1200" b="0" i="0" kern="1200" dirty="0">
                <a:solidFill>
                  <a:schemeClr val="tx1"/>
                </a:solidFill>
                <a:effectLst/>
                <a:latin typeface="+mn-lt"/>
                <a:ea typeface="+mn-ea"/>
                <a:cs typeface="+mn-cs"/>
              </a:rPr>
              <a:t>（</a:t>
            </a:r>
            <a:r>
              <a:rPr lang="en-US" altLang="zh-CN" sz="1200" b="0" i="0" kern="1200" dirty="0">
                <a:solidFill>
                  <a:schemeClr val="tx1"/>
                </a:solidFill>
                <a:effectLst/>
                <a:latin typeface="+mn-lt"/>
                <a:ea typeface="+mn-ea"/>
                <a:cs typeface="+mn-cs"/>
              </a:rPr>
              <a:t>Cuthbert Hurd</a:t>
            </a:r>
            <a:r>
              <a:rPr lang="zh-CN" altLang="en-US" sz="1200" b="0" i="0" kern="1200" dirty="0">
                <a:solidFill>
                  <a:schemeClr val="tx1"/>
                </a:solidFill>
                <a:effectLst/>
                <a:latin typeface="+mn-lt"/>
                <a:ea typeface="+mn-ea"/>
                <a:cs typeface="+mn-cs"/>
              </a:rPr>
              <a:t>），提交了一分备忘录，建议设计一种接近人类语言的编程语言代替</a:t>
            </a:r>
            <a:r>
              <a:rPr lang="zh-CN" altLang="en-US" sz="1200" b="0" i="0" u="none" strike="noStrike" kern="1200" dirty="0">
                <a:solidFill>
                  <a:schemeClr val="tx1"/>
                </a:solidFill>
                <a:effectLst/>
                <a:latin typeface="+mn-lt"/>
                <a:ea typeface="+mn-ea"/>
                <a:cs typeface="+mn-cs"/>
                <a:hlinkClick r:id="rId27" tooltip="机器语言"/>
              </a:rPr>
              <a:t>机器语言</a:t>
            </a:r>
            <a:r>
              <a:rPr lang="zh-CN" altLang="en-US" sz="1200" b="0" i="0" kern="1200" dirty="0">
                <a:solidFill>
                  <a:schemeClr val="tx1"/>
                </a:solidFill>
                <a:effectLst/>
                <a:latin typeface="+mn-lt"/>
                <a:ea typeface="+mn-ea"/>
                <a:cs typeface="+mn-cs"/>
              </a:rPr>
              <a:t>，后来赫德批准了这项计划。</a:t>
            </a:r>
            <a:r>
              <a:rPr lang="en-US" altLang="zh-CN" sz="1200" b="0" i="0" kern="1200" dirty="0">
                <a:solidFill>
                  <a:schemeClr val="tx1"/>
                </a:solidFill>
                <a:effectLst/>
                <a:latin typeface="+mn-lt"/>
                <a:ea typeface="+mn-ea"/>
                <a:cs typeface="+mn-cs"/>
              </a:rPr>
              <a:t>1957</a:t>
            </a:r>
            <a:r>
              <a:rPr lang="zh-CN" altLang="en-US" sz="1200" b="0" i="0" kern="1200" dirty="0">
                <a:solidFill>
                  <a:schemeClr val="tx1"/>
                </a:solidFill>
                <a:effectLst/>
                <a:latin typeface="+mn-lt"/>
                <a:ea typeface="+mn-ea"/>
                <a:cs typeface="+mn-cs"/>
              </a:rPr>
              <a:t>年</a:t>
            </a:r>
            <a:r>
              <a:rPr lang="en-US" altLang="zh-CN" sz="1200" b="0" i="0" kern="1200" dirty="0">
                <a:solidFill>
                  <a:schemeClr val="tx1"/>
                </a:solidFill>
                <a:effectLst/>
                <a:latin typeface="+mn-lt"/>
                <a:ea typeface="+mn-ea"/>
                <a:cs typeface="+mn-cs"/>
              </a:rPr>
              <a:t>4</a:t>
            </a:r>
            <a:r>
              <a:rPr lang="zh-CN" altLang="en-US" sz="1200" b="0" i="0" kern="1200" dirty="0">
                <a:solidFill>
                  <a:schemeClr val="tx1"/>
                </a:solidFill>
                <a:effectLst/>
                <a:latin typeface="+mn-lt"/>
                <a:ea typeface="+mn-ea"/>
                <a:cs typeface="+mn-cs"/>
              </a:rPr>
              <a:t>月他所领导</a:t>
            </a:r>
            <a:r>
              <a:rPr lang="en-US" altLang="zh-CN" sz="1200" b="0" i="0" kern="1200" dirty="0">
                <a:solidFill>
                  <a:schemeClr val="tx1"/>
                </a:solidFill>
                <a:effectLst/>
                <a:latin typeface="+mn-lt"/>
                <a:ea typeface="+mn-ea"/>
                <a:cs typeface="+mn-cs"/>
              </a:rPr>
              <a:t>13</a:t>
            </a:r>
            <a:r>
              <a:rPr lang="zh-CN" altLang="en-US" sz="1200" b="0" i="0" kern="1200" dirty="0">
                <a:solidFill>
                  <a:schemeClr val="tx1"/>
                </a:solidFill>
                <a:effectLst/>
                <a:latin typeface="+mn-lt"/>
                <a:ea typeface="+mn-ea"/>
                <a:cs typeface="+mn-cs"/>
              </a:rPr>
              <a:t>人小组推出全世界第一套高阶电脑语言</a:t>
            </a:r>
            <a:r>
              <a:rPr lang="en-US" altLang="zh-CN" sz="1200" b="0" i="0" u="none" strike="noStrike" kern="1200" dirty="0">
                <a:solidFill>
                  <a:schemeClr val="tx1"/>
                </a:solidFill>
                <a:effectLst/>
                <a:latin typeface="+mn-lt"/>
                <a:ea typeface="+mn-ea"/>
                <a:cs typeface="+mn-cs"/>
                <a:hlinkClick r:id="rId28" tooltip="FORTRAN"/>
              </a:rPr>
              <a:t>FORTRAN</a:t>
            </a:r>
            <a:r>
              <a:rPr lang="zh-CN" altLang="en-US" sz="1200" b="0" i="0" kern="1200" dirty="0">
                <a:solidFill>
                  <a:schemeClr val="tx1"/>
                </a:solidFill>
                <a:effectLst/>
                <a:latin typeface="+mn-lt"/>
                <a:ea typeface="+mn-ea"/>
                <a:cs typeface="+mn-cs"/>
              </a:rPr>
              <a:t>，首次用在</a:t>
            </a:r>
            <a:r>
              <a:rPr lang="en-US" altLang="zh-CN" sz="1200" b="0" i="0" kern="1200" dirty="0">
                <a:solidFill>
                  <a:schemeClr val="tx1"/>
                </a:solidFill>
                <a:effectLst/>
                <a:latin typeface="+mn-lt"/>
                <a:ea typeface="+mn-ea"/>
                <a:cs typeface="+mn-cs"/>
              </a:rPr>
              <a:t>IBM 704</a:t>
            </a:r>
            <a:r>
              <a:rPr lang="zh-CN" altLang="en-US" sz="1200" b="0" i="0" kern="1200" dirty="0">
                <a:solidFill>
                  <a:schemeClr val="tx1"/>
                </a:solidFill>
                <a:effectLst/>
                <a:latin typeface="+mn-lt"/>
                <a:ea typeface="+mn-ea"/>
                <a:cs typeface="+mn-cs"/>
              </a:rPr>
              <a:t>计算机上面，</a:t>
            </a:r>
            <a:r>
              <a:rPr lang="en-US" altLang="zh-CN" sz="1200" b="0" i="0" kern="1200" dirty="0">
                <a:solidFill>
                  <a:schemeClr val="tx1"/>
                </a:solidFill>
                <a:effectLst/>
                <a:latin typeface="+mn-lt"/>
                <a:ea typeface="+mn-ea"/>
                <a:cs typeface="+mn-cs"/>
              </a:rPr>
              <a:t>1958</a:t>
            </a:r>
            <a:r>
              <a:rPr lang="zh-CN" altLang="en-US" sz="1200" b="0" i="0" kern="1200" dirty="0">
                <a:solidFill>
                  <a:schemeClr val="tx1"/>
                </a:solidFill>
                <a:effectLst/>
                <a:latin typeface="+mn-lt"/>
                <a:ea typeface="+mn-ea"/>
                <a:cs typeface="+mn-cs"/>
              </a:rPr>
              <a:t>年推出</a:t>
            </a:r>
            <a:r>
              <a:rPr lang="en-US" altLang="zh-CN" sz="1200" b="0" i="0" kern="1200" dirty="0">
                <a:solidFill>
                  <a:schemeClr val="tx1"/>
                </a:solidFill>
                <a:effectLst/>
                <a:latin typeface="+mn-lt"/>
                <a:ea typeface="+mn-ea"/>
                <a:cs typeface="+mn-cs"/>
              </a:rPr>
              <a:t>FORTRAN Ⅱ</a:t>
            </a:r>
            <a:r>
              <a:rPr lang="zh-CN" altLang="en-US" sz="1200" b="0" i="0" kern="1200" dirty="0">
                <a:solidFill>
                  <a:schemeClr val="tx1"/>
                </a:solidFill>
                <a:effectLst/>
                <a:latin typeface="+mn-lt"/>
                <a:ea typeface="+mn-ea"/>
                <a:cs typeface="+mn-cs"/>
              </a:rPr>
              <a:t>，几年后又推出</a:t>
            </a:r>
            <a:r>
              <a:rPr lang="en-US" altLang="zh-CN" sz="1200" b="0" i="0" kern="1200" dirty="0">
                <a:solidFill>
                  <a:schemeClr val="tx1"/>
                </a:solidFill>
                <a:effectLst/>
                <a:latin typeface="+mn-lt"/>
                <a:ea typeface="+mn-ea"/>
                <a:cs typeface="+mn-cs"/>
              </a:rPr>
              <a:t>FORTRAN Ⅲ</a:t>
            </a:r>
            <a:r>
              <a:rPr lang="zh-CN" altLang="en-US" sz="1200" b="0" i="0" kern="1200" dirty="0">
                <a:solidFill>
                  <a:schemeClr val="tx1"/>
                </a:solidFill>
                <a:effectLst/>
                <a:latin typeface="+mn-lt"/>
                <a:ea typeface="+mn-ea"/>
                <a:cs typeface="+mn-cs"/>
              </a:rPr>
              <a:t>，</a:t>
            </a:r>
            <a:r>
              <a:rPr lang="en-US" altLang="zh-CN" sz="1200" b="0" i="0" kern="1200" dirty="0">
                <a:solidFill>
                  <a:schemeClr val="tx1"/>
                </a:solidFill>
                <a:effectLst/>
                <a:latin typeface="+mn-lt"/>
                <a:ea typeface="+mn-ea"/>
                <a:cs typeface="+mn-cs"/>
              </a:rPr>
              <a:t>1962</a:t>
            </a:r>
            <a:r>
              <a:rPr lang="zh-CN" altLang="en-US" sz="1200" b="0" i="0" kern="1200" dirty="0">
                <a:solidFill>
                  <a:schemeClr val="tx1"/>
                </a:solidFill>
                <a:effectLst/>
                <a:latin typeface="+mn-lt"/>
                <a:ea typeface="+mn-ea"/>
                <a:cs typeface="+mn-cs"/>
              </a:rPr>
              <a:t>年推出</a:t>
            </a:r>
            <a:r>
              <a:rPr lang="en-US" altLang="zh-CN" sz="1200" b="0" i="0" kern="1200" dirty="0">
                <a:solidFill>
                  <a:schemeClr val="tx1"/>
                </a:solidFill>
                <a:effectLst/>
                <a:latin typeface="+mn-lt"/>
                <a:ea typeface="+mn-ea"/>
                <a:cs typeface="+mn-cs"/>
              </a:rPr>
              <a:t>FORTRAN Ⅳ</a:t>
            </a:r>
            <a:r>
              <a:rPr lang="zh-CN" altLang="en-US" sz="1200" b="0" i="0" kern="1200" dirty="0">
                <a:solidFill>
                  <a:schemeClr val="tx1"/>
                </a:solidFill>
                <a:effectLst/>
                <a:latin typeface="+mn-lt"/>
                <a:ea typeface="+mn-ea"/>
                <a:cs typeface="+mn-cs"/>
              </a:rPr>
              <a:t>，被称为</a:t>
            </a:r>
            <a:r>
              <a:rPr lang="en-US" altLang="zh-CN" sz="1200" b="0" i="0" kern="1200" dirty="0">
                <a:solidFill>
                  <a:schemeClr val="tx1"/>
                </a:solidFill>
                <a:effectLst/>
                <a:latin typeface="+mn-lt"/>
                <a:ea typeface="+mn-ea"/>
                <a:cs typeface="+mn-cs"/>
              </a:rPr>
              <a:t>FORTRAN</a:t>
            </a:r>
            <a:r>
              <a:rPr lang="zh-CN" altLang="en-US" sz="1200" b="0" i="0" kern="1200" dirty="0">
                <a:solidFill>
                  <a:schemeClr val="tx1"/>
                </a:solidFill>
                <a:effectLst/>
                <a:latin typeface="+mn-lt"/>
                <a:ea typeface="+mn-ea"/>
                <a:cs typeface="+mn-cs"/>
              </a:rPr>
              <a:t>语言之父。六十年代巴克斯转到</a:t>
            </a:r>
            <a:r>
              <a:rPr lang="zh-CN" altLang="en-US" sz="1200" b="0" i="0" u="none" strike="noStrike" kern="1200" dirty="0">
                <a:solidFill>
                  <a:schemeClr val="tx1"/>
                </a:solidFill>
                <a:effectLst/>
                <a:latin typeface="+mn-lt"/>
                <a:ea typeface="+mn-ea"/>
                <a:cs typeface="+mn-cs"/>
                <a:hlinkClick r:id="rId29" tooltip="沃森研究中心（页面不存在）"/>
              </a:rPr>
              <a:t>沃森研究中心</a:t>
            </a:r>
            <a:r>
              <a:rPr lang="zh-CN" altLang="en-US" sz="1200" b="0" i="0" kern="1200" dirty="0">
                <a:solidFill>
                  <a:schemeClr val="tx1"/>
                </a:solidFill>
                <a:effectLst/>
                <a:latin typeface="+mn-lt"/>
                <a:ea typeface="+mn-ea"/>
                <a:cs typeface="+mn-cs"/>
              </a:rPr>
              <a:t>，参加了</a:t>
            </a:r>
            <a:r>
              <a:rPr lang="en-US" altLang="zh-CN" sz="1200" b="0" i="0" u="none" strike="noStrike" kern="1200" dirty="0">
                <a:solidFill>
                  <a:schemeClr val="tx1"/>
                </a:solidFill>
                <a:effectLst/>
                <a:latin typeface="+mn-lt"/>
                <a:ea typeface="+mn-ea"/>
                <a:cs typeface="+mn-cs"/>
                <a:hlinkClick r:id="rId30" tooltip="ALGOL"/>
              </a:rPr>
              <a:t>ALGOL</a:t>
            </a:r>
            <a:r>
              <a:rPr lang="zh-CN" altLang="en-US" sz="1200" b="0" i="0" kern="1200" dirty="0">
                <a:solidFill>
                  <a:schemeClr val="tx1"/>
                </a:solidFill>
                <a:effectLst/>
                <a:latin typeface="+mn-lt"/>
                <a:ea typeface="+mn-ea"/>
                <a:cs typeface="+mn-cs"/>
              </a:rPr>
              <a:t>语言的设计。</a:t>
            </a:r>
            <a:r>
              <a:rPr lang="en-US" altLang="zh-CN" sz="1200" b="0" i="0" kern="1200" dirty="0">
                <a:solidFill>
                  <a:schemeClr val="tx1"/>
                </a:solidFill>
                <a:effectLst/>
                <a:latin typeface="+mn-lt"/>
                <a:ea typeface="+mn-ea"/>
                <a:cs typeface="+mn-cs"/>
              </a:rPr>
              <a:t>1977</a:t>
            </a:r>
            <a:r>
              <a:rPr lang="zh-CN" altLang="en-US" sz="1200" b="0" i="0" kern="1200" dirty="0">
                <a:solidFill>
                  <a:schemeClr val="tx1"/>
                </a:solidFill>
                <a:effectLst/>
                <a:latin typeface="+mn-lt"/>
                <a:ea typeface="+mn-ea"/>
                <a:cs typeface="+mn-cs"/>
              </a:rPr>
              <a:t>年</a:t>
            </a:r>
            <a:r>
              <a:rPr lang="en-US" altLang="zh-CN" sz="1200" b="0" i="0" kern="1200" dirty="0">
                <a:solidFill>
                  <a:schemeClr val="tx1"/>
                </a:solidFill>
                <a:effectLst/>
                <a:latin typeface="+mn-lt"/>
                <a:ea typeface="+mn-ea"/>
                <a:cs typeface="+mn-cs"/>
              </a:rPr>
              <a:t>10</a:t>
            </a:r>
            <a:r>
              <a:rPr lang="zh-CN" altLang="en-US" sz="1200" b="0" i="0" kern="1200" dirty="0">
                <a:solidFill>
                  <a:schemeClr val="tx1"/>
                </a:solidFill>
                <a:effectLst/>
                <a:latin typeface="+mn-lt"/>
                <a:ea typeface="+mn-ea"/>
                <a:cs typeface="+mn-cs"/>
              </a:rPr>
              <a:t>月</a:t>
            </a:r>
            <a:r>
              <a:rPr lang="en-US" altLang="zh-CN" sz="1200" b="0" i="0" kern="1200" dirty="0">
                <a:solidFill>
                  <a:schemeClr val="tx1"/>
                </a:solidFill>
                <a:effectLst/>
                <a:latin typeface="+mn-lt"/>
                <a:ea typeface="+mn-ea"/>
                <a:cs typeface="+mn-cs"/>
              </a:rPr>
              <a:t>17</a:t>
            </a:r>
            <a:r>
              <a:rPr lang="zh-CN" altLang="en-US" sz="1200" b="0" i="0" kern="1200" dirty="0">
                <a:solidFill>
                  <a:schemeClr val="tx1"/>
                </a:solidFill>
                <a:effectLst/>
                <a:latin typeface="+mn-lt"/>
                <a:ea typeface="+mn-ea"/>
                <a:cs typeface="+mn-cs"/>
              </a:rPr>
              <a:t>日在</a:t>
            </a:r>
            <a:r>
              <a:rPr lang="zh-CN" altLang="en-US" sz="1200" b="0" i="0" u="none" strike="noStrike" kern="1200" dirty="0">
                <a:solidFill>
                  <a:schemeClr val="tx1"/>
                </a:solidFill>
                <a:effectLst/>
                <a:latin typeface="+mn-lt"/>
                <a:ea typeface="+mn-ea"/>
                <a:cs typeface="+mn-cs"/>
                <a:hlinkClick r:id="rId31" tooltip="西雅图"/>
              </a:rPr>
              <a:t>西雅图</a:t>
            </a:r>
            <a:r>
              <a:rPr lang="zh-CN" altLang="en-US" sz="1200" b="0" i="0" kern="1200" dirty="0">
                <a:solidFill>
                  <a:schemeClr val="tx1"/>
                </a:solidFill>
                <a:effectLst/>
                <a:latin typeface="+mn-lt"/>
                <a:ea typeface="+mn-ea"/>
                <a:cs typeface="+mn-cs"/>
              </a:rPr>
              <a:t>举行的</a:t>
            </a:r>
            <a:r>
              <a:rPr lang="en-US" altLang="zh-CN" sz="1200" b="0" i="0" kern="1200" dirty="0">
                <a:solidFill>
                  <a:schemeClr val="tx1"/>
                </a:solidFill>
                <a:effectLst/>
                <a:latin typeface="+mn-lt"/>
                <a:ea typeface="+mn-ea"/>
                <a:cs typeface="+mn-cs"/>
              </a:rPr>
              <a:t>ACM</a:t>
            </a:r>
            <a:r>
              <a:rPr lang="zh-CN" altLang="en-US" sz="1200" b="0" i="0" kern="1200" dirty="0">
                <a:solidFill>
                  <a:schemeClr val="tx1"/>
                </a:solidFill>
                <a:effectLst/>
                <a:latin typeface="+mn-lt"/>
                <a:ea typeface="+mn-ea"/>
                <a:cs typeface="+mn-cs"/>
              </a:rPr>
              <a:t>年会上获得计算机界最高奖</a:t>
            </a:r>
            <a:r>
              <a:rPr lang="zh-CN" altLang="en-US" sz="1200" b="0" i="0" u="none" strike="noStrike" kern="1200" dirty="0">
                <a:solidFill>
                  <a:schemeClr val="tx1"/>
                </a:solidFill>
                <a:effectLst/>
                <a:latin typeface="+mn-lt"/>
                <a:ea typeface="+mn-ea"/>
                <a:cs typeface="+mn-cs"/>
                <a:hlinkClick r:id="rId32" tooltip="图灵奖"/>
              </a:rPr>
              <a:t>图灵奖</a:t>
            </a:r>
            <a:r>
              <a:rPr lang="zh-CN" altLang="en-US" sz="1200" b="0" i="0" kern="1200" dirty="0">
                <a:solidFill>
                  <a:schemeClr val="tx1"/>
                </a:solidFill>
                <a:effectLst/>
                <a:latin typeface="+mn-lt"/>
                <a:ea typeface="+mn-ea"/>
                <a:cs typeface="+mn-cs"/>
              </a:rPr>
              <a:t>，会中他发表了“程序设计能从冯</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伊曼形式中解脱出来吗？函数式风格及其程序的代数”</a:t>
            </a:r>
          </a:p>
          <a:p>
            <a:endParaRPr lang="zh-CN" altLang="en-US" dirty="0"/>
          </a:p>
        </p:txBody>
      </p:sp>
      <p:sp>
        <p:nvSpPr>
          <p:cNvPr id="4" name="灯片编号占位符 3"/>
          <p:cNvSpPr>
            <a:spLocks noGrp="1"/>
          </p:cNvSpPr>
          <p:nvPr>
            <p:ph type="sldNum" sz="quarter" idx="10"/>
          </p:nvPr>
        </p:nvSpPr>
        <p:spPr/>
        <p:txBody>
          <a:bodyPr/>
          <a:lstStyle/>
          <a:p>
            <a:fld id="{8F2BDDFC-3E8B-4153-9B0B-289BC605851C}" type="slidenum">
              <a:rPr lang="zh-CN" altLang="en-US" smtClean="0"/>
              <a:t>27</a:t>
            </a:fld>
            <a:endParaRPr lang="zh-CN" altLang="en-US"/>
          </a:p>
        </p:txBody>
      </p:sp>
    </p:spTree>
    <p:extLst>
      <p:ext uri="{BB962C8B-B14F-4D97-AF65-F5344CB8AC3E}">
        <p14:creationId xmlns:p14="http://schemas.microsoft.com/office/powerpoint/2010/main" val="15601241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1" i="0" kern="1200" dirty="0">
                <a:solidFill>
                  <a:schemeClr val="tx1"/>
                </a:solidFill>
                <a:effectLst/>
                <a:latin typeface="+mn-lt"/>
                <a:ea typeface="+mn-ea"/>
                <a:cs typeface="+mn-cs"/>
              </a:rPr>
              <a:t>乔姆斯基体系</a:t>
            </a:r>
            <a:r>
              <a:rPr lang="zh-CN" altLang="en-US" sz="1200" b="0" i="0" kern="1200" dirty="0">
                <a:solidFill>
                  <a:schemeClr val="tx1"/>
                </a:solidFill>
                <a:effectLst/>
                <a:latin typeface="+mn-lt"/>
                <a:ea typeface="+mn-ea"/>
                <a:cs typeface="+mn-cs"/>
              </a:rPr>
              <a:t>是</a:t>
            </a:r>
            <a:r>
              <a:rPr lang="zh-CN" altLang="en-US" sz="1200" b="0" i="0" u="none" strike="noStrike" kern="1200" dirty="0">
                <a:solidFill>
                  <a:schemeClr val="tx1"/>
                </a:solidFill>
                <a:effectLst/>
                <a:latin typeface="+mn-lt"/>
                <a:ea typeface="+mn-ea"/>
                <a:cs typeface="+mn-cs"/>
                <a:hlinkClick r:id="rId3" tooltip="计算机科学"/>
              </a:rPr>
              <a:t>计算机科学</a:t>
            </a:r>
            <a:r>
              <a:rPr lang="zh-CN" altLang="en-US" sz="1200" b="0" i="0" kern="1200" dirty="0">
                <a:solidFill>
                  <a:schemeClr val="tx1"/>
                </a:solidFill>
                <a:effectLst/>
                <a:latin typeface="+mn-lt"/>
                <a:ea typeface="+mn-ea"/>
                <a:cs typeface="+mn-cs"/>
              </a:rPr>
              <a:t>中刻画</a:t>
            </a:r>
            <a:r>
              <a:rPr lang="zh-CN" altLang="en-US" sz="1200" b="0" i="0" u="none" strike="noStrike" kern="1200" dirty="0">
                <a:solidFill>
                  <a:schemeClr val="tx1"/>
                </a:solidFill>
                <a:effectLst/>
                <a:latin typeface="+mn-lt"/>
                <a:ea typeface="+mn-ea"/>
                <a:cs typeface="+mn-cs"/>
                <a:hlinkClick r:id="rId4" tooltip="形式文法"/>
              </a:rPr>
              <a:t>形式文法</a:t>
            </a:r>
            <a:r>
              <a:rPr lang="zh-CN" altLang="en-US" sz="1200" b="0" i="0" kern="1200" dirty="0">
                <a:solidFill>
                  <a:schemeClr val="tx1"/>
                </a:solidFill>
                <a:effectLst/>
                <a:latin typeface="+mn-lt"/>
                <a:ea typeface="+mn-ea"/>
                <a:cs typeface="+mn-cs"/>
              </a:rPr>
              <a:t>表达能力的一个分类谱系，是由</a:t>
            </a:r>
            <a:r>
              <a:rPr lang="zh-CN" altLang="en-US" sz="1200" b="0" i="0" u="none" strike="noStrike" kern="1200" dirty="0">
                <a:solidFill>
                  <a:schemeClr val="tx1"/>
                </a:solidFill>
                <a:effectLst/>
                <a:latin typeface="+mn-lt"/>
                <a:ea typeface="+mn-ea"/>
                <a:cs typeface="+mn-cs"/>
                <a:hlinkClick r:id="rId5" tooltip="诺姆·乔姆斯基"/>
              </a:rPr>
              <a:t>诺姆</a:t>
            </a:r>
            <a:r>
              <a:rPr lang="en-US" altLang="zh-CN" sz="1200" b="0" i="0" u="none" strike="noStrike" kern="1200" dirty="0">
                <a:solidFill>
                  <a:schemeClr val="tx1"/>
                </a:solidFill>
                <a:effectLst/>
                <a:latin typeface="+mn-lt"/>
                <a:ea typeface="+mn-ea"/>
                <a:cs typeface="+mn-cs"/>
                <a:hlinkClick r:id="rId5" tooltip="诺姆·乔姆斯基"/>
              </a:rPr>
              <a:t>·</a:t>
            </a:r>
            <a:r>
              <a:rPr lang="zh-CN" altLang="en-US" sz="1200" b="0" i="0" u="none" strike="noStrike" kern="1200" dirty="0">
                <a:solidFill>
                  <a:schemeClr val="tx1"/>
                </a:solidFill>
                <a:effectLst/>
                <a:latin typeface="+mn-lt"/>
                <a:ea typeface="+mn-ea"/>
                <a:cs typeface="+mn-cs"/>
                <a:hlinkClick r:id="rId5" tooltip="诺姆·乔姆斯基"/>
              </a:rPr>
              <a:t>乔姆斯基</a:t>
            </a:r>
            <a:r>
              <a:rPr lang="zh-CN" altLang="en-US" sz="1200" b="0" i="0" kern="1200" dirty="0">
                <a:solidFill>
                  <a:schemeClr val="tx1"/>
                </a:solidFill>
                <a:effectLst/>
                <a:latin typeface="+mn-lt"/>
                <a:ea typeface="+mn-ea"/>
                <a:cs typeface="+mn-cs"/>
              </a:rPr>
              <a:t>于</a:t>
            </a:r>
            <a:r>
              <a:rPr lang="en-US" altLang="zh-CN" sz="1200" b="0" i="0" kern="1200" dirty="0">
                <a:solidFill>
                  <a:schemeClr val="tx1"/>
                </a:solidFill>
                <a:effectLst/>
                <a:latin typeface="+mn-lt"/>
                <a:ea typeface="+mn-ea"/>
                <a:cs typeface="+mn-cs"/>
              </a:rPr>
              <a:t>1956</a:t>
            </a:r>
            <a:r>
              <a:rPr lang="zh-CN" altLang="en-US" sz="1200" b="0" i="0" kern="1200" dirty="0">
                <a:solidFill>
                  <a:schemeClr val="tx1"/>
                </a:solidFill>
                <a:effectLst/>
                <a:latin typeface="+mn-lt"/>
                <a:ea typeface="+mn-ea"/>
                <a:cs typeface="+mn-cs"/>
              </a:rPr>
              <a:t>年提出的。它包括四个层次：</a:t>
            </a:r>
          </a:p>
          <a:p>
            <a:r>
              <a:rPr lang="en-US" altLang="zh-CN" sz="1200" b="0" i="0" kern="1200" dirty="0">
                <a:solidFill>
                  <a:schemeClr val="tx1"/>
                </a:solidFill>
                <a:effectLst/>
                <a:latin typeface="+mn-lt"/>
                <a:ea typeface="+mn-ea"/>
                <a:cs typeface="+mn-cs"/>
              </a:rPr>
              <a:t>0-</a:t>
            </a:r>
            <a:r>
              <a:rPr lang="zh-CN" altLang="en-US" sz="1200" b="0" i="0" kern="1200" dirty="0">
                <a:solidFill>
                  <a:schemeClr val="tx1"/>
                </a:solidFill>
                <a:effectLst/>
                <a:latin typeface="+mn-lt"/>
                <a:ea typeface="+mn-ea"/>
                <a:cs typeface="+mn-cs"/>
              </a:rPr>
              <a:t>型文法（无限制文法或短语结构文法）包括所有的文法。该类型的文法能够产生所有可被</a:t>
            </a:r>
            <a:r>
              <a:rPr lang="zh-CN" altLang="en-US" sz="1200" b="0" i="0" u="none" strike="noStrike" kern="1200" dirty="0">
                <a:solidFill>
                  <a:schemeClr val="tx1"/>
                </a:solidFill>
                <a:effectLst/>
                <a:latin typeface="+mn-lt"/>
                <a:ea typeface="+mn-ea"/>
                <a:cs typeface="+mn-cs"/>
                <a:hlinkClick r:id="rId6" tooltip="图灵机"/>
              </a:rPr>
              <a:t>图灵机</a:t>
            </a:r>
            <a:r>
              <a:rPr lang="zh-CN" altLang="en-US" sz="1200" b="0" i="0" kern="1200" dirty="0">
                <a:solidFill>
                  <a:schemeClr val="tx1"/>
                </a:solidFill>
                <a:effectLst/>
                <a:latin typeface="+mn-lt"/>
                <a:ea typeface="+mn-ea"/>
                <a:cs typeface="+mn-cs"/>
              </a:rPr>
              <a:t>识别的语言。可被图灵机识别的语言是指能够使图灵机停机的字串，这类语言又被称为</a:t>
            </a:r>
            <a:r>
              <a:rPr lang="zh-CN" altLang="en-US" sz="1200" b="0" i="0" u="none" strike="noStrike" kern="1200" dirty="0">
                <a:solidFill>
                  <a:schemeClr val="tx1"/>
                </a:solidFill>
                <a:effectLst/>
                <a:latin typeface="+mn-lt"/>
                <a:ea typeface="+mn-ea"/>
                <a:cs typeface="+mn-cs"/>
                <a:hlinkClick r:id="rId7" tooltip="递归可枚举语言"/>
              </a:rPr>
              <a:t>递归可枚举语言</a:t>
            </a:r>
            <a:r>
              <a:rPr lang="zh-CN" altLang="en-US" sz="1200" b="0" i="0" kern="1200" dirty="0">
                <a:solidFill>
                  <a:schemeClr val="tx1"/>
                </a:solidFill>
                <a:effectLst/>
                <a:latin typeface="+mn-lt"/>
                <a:ea typeface="+mn-ea"/>
                <a:cs typeface="+mn-cs"/>
              </a:rPr>
              <a:t>。注意递归可枚举语言与</a:t>
            </a:r>
            <a:r>
              <a:rPr lang="zh-CN" altLang="en-US" sz="1200" b="0" i="0" u="none" strike="noStrike" kern="1200" dirty="0">
                <a:solidFill>
                  <a:schemeClr val="tx1"/>
                </a:solidFill>
                <a:effectLst/>
                <a:latin typeface="+mn-lt"/>
                <a:ea typeface="+mn-ea"/>
                <a:cs typeface="+mn-cs"/>
                <a:hlinkClick r:id="rId8" tooltip="递归语言"/>
              </a:rPr>
              <a:t>递归语言</a:t>
            </a:r>
            <a:r>
              <a:rPr lang="zh-CN" altLang="en-US" sz="1200" b="0" i="0" kern="1200" dirty="0">
                <a:solidFill>
                  <a:schemeClr val="tx1"/>
                </a:solidFill>
                <a:effectLst/>
                <a:latin typeface="+mn-lt"/>
                <a:ea typeface="+mn-ea"/>
                <a:cs typeface="+mn-cs"/>
              </a:rPr>
              <a:t>的区别，后者是前者的一个真子集，是能够被一个总停机的图灵机判定的语言。</a:t>
            </a:r>
          </a:p>
          <a:p>
            <a:r>
              <a:rPr lang="en-US" altLang="zh-CN" sz="1200" b="0" i="0" kern="1200" dirty="0">
                <a:solidFill>
                  <a:schemeClr val="tx1"/>
                </a:solidFill>
                <a:effectLst/>
                <a:latin typeface="+mn-lt"/>
                <a:ea typeface="+mn-ea"/>
                <a:cs typeface="+mn-cs"/>
              </a:rPr>
              <a:t>1-</a:t>
            </a:r>
            <a:r>
              <a:rPr lang="zh-CN" altLang="en-US" sz="1200" b="0" i="0" kern="1200" dirty="0">
                <a:solidFill>
                  <a:schemeClr val="tx1"/>
                </a:solidFill>
                <a:effectLst/>
                <a:latin typeface="+mn-lt"/>
                <a:ea typeface="+mn-ea"/>
                <a:cs typeface="+mn-cs"/>
              </a:rPr>
              <a:t>型文法（上下文相关文法）生成</a:t>
            </a:r>
            <a:r>
              <a:rPr lang="zh-CN" altLang="en-US" sz="1200" b="0" i="0" u="none" strike="noStrike" kern="1200" dirty="0">
                <a:solidFill>
                  <a:schemeClr val="tx1"/>
                </a:solidFill>
                <a:effectLst/>
                <a:latin typeface="+mn-lt"/>
                <a:ea typeface="+mn-ea"/>
                <a:cs typeface="+mn-cs"/>
                <a:hlinkClick r:id="rId9" tooltip="上下文相关语言"/>
              </a:rPr>
              <a:t>上下文相关语言</a:t>
            </a:r>
            <a:r>
              <a:rPr lang="zh-CN" altLang="en-US" sz="1200" b="0" i="0" kern="1200" dirty="0">
                <a:solidFill>
                  <a:schemeClr val="tx1"/>
                </a:solidFill>
                <a:effectLst/>
                <a:latin typeface="+mn-lt"/>
                <a:ea typeface="+mn-ea"/>
                <a:cs typeface="+mn-cs"/>
              </a:rPr>
              <a:t>。这种文法的产生式规则取如 </a:t>
            </a:r>
            <a:r>
              <a:rPr lang="en-US" altLang="zh-CN" sz="1200" b="0" i="0" kern="1200" dirty="0">
                <a:solidFill>
                  <a:schemeClr val="tx1"/>
                </a:solidFill>
                <a:effectLst/>
                <a:latin typeface="+mn-lt"/>
                <a:ea typeface="+mn-ea"/>
                <a:cs typeface="+mn-cs"/>
              </a:rPr>
              <a:t>α</a:t>
            </a:r>
            <a:r>
              <a:rPr lang="en-US" altLang="zh-CN" sz="1200" b="0" i="1" kern="1200" dirty="0">
                <a:solidFill>
                  <a:schemeClr val="tx1"/>
                </a:solidFill>
                <a:effectLst/>
                <a:latin typeface="+mn-lt"/>
                <a:ea typeface="+mn-ea"/>
                <a:cs typeface="+mn-cs"/>
              </a:rPr>
              <a:t>A</a:t>
            </a:r>
            <a:r>
              <a:rPr lang="en-US" altLang="zh-CN" sz="1200" b="0" i="0" kern="1200" dirty="0">
                <a:solidFill>
                  <a:schemeClr val="tx1"/>
                </a:solidFill>
                <a:effectLst/>
                <a:latin typeface="+mn-lt"/>
                <a:ea typeface="+mn-ea"/>
                <a:cs typeface="+mn-cs"/>
              </a:rPr>
              <a:t>β -&gt; αγβ </a:t>
            </a:r>
            <a:r>
              <a:rPr lang="zh-CN" altLang="en-US" sz="1200" b="0" i="0" kern="1200" dirty="0">
                <a:solidFill>
                  <a:schemeClr val="tx1"/>
                </a:solidFill>
                <a:effectLst/>
                <a:latin typeface="+mn-lt"/>
                <a:ea typeface="+mn-ea"/>
                <a:cs typeface="+mn-cs"/>
              </a:rPr>
              <a:t>一样的形式。这里的</a:t>
            </a:r>
            <a:r>
              <a:rPr lang="en-US" altLang="zh-CN" sz="1200" b="0" i="1" kern="1200" dirty="0">
                <a:solidFill>
                  <a:schemeClr val="tx1"/>
                </a:solidFill>
                <a:effectLst/>
                <a:latin typeface="+mn-lt"/>
                <a:ea typeface="+mn-ea"/>
                <a:cs typeface="+mn-cs"/>
              </a:rPr>
              <a:t>A</a:t>
            </a:r>
            <a:r>
              <a:rPr lang="zh-CN" altLang="en-US" sz="1200" b="0" i="0" kern="1200" dirty="0">
                <a:solidFill>
                  <a:schemeClr val="tx1"/>
                </a:solidFill>
                <a:effectLst/>
                <a:latin typeface="+mn-lt"/>
                <a:ea typeface="+mn-ea"/>
                <a:cs typeface="+mn-cs"/>
              </a:rPr>
              <a:t> 是非终结符号，而 </a:t>
            </a:r>
            <a:r>
              <a:rPr lang="en-US" altLang="zh-CN" sz="1200" b="0" i="0" kern="1200" dirty="0">
                <a:solidFill>
                  <a:schemeClr val="tx1"/>
                </a:solidFill>
                <a:effectLst/>
                <a:latin typeface="+mn-lt"/>
                <a:ea typeface="+mn-ea"/>
                <a:cs typeface="+mn-cs"/>
              </a:rPr>
              <a:t>α, β </a:t>
            </a:r>
            <a:r>
              <a:rPr lang="zh-CN" altLang="en-US" sz="1200" b="0" i="0" kern="1200" dirty="0">
                <a:solidFill>
                  <a:schemeClr val="tx1"/>
                </a:solidFill>
                <a:effectLst/>
                <a:latin typeface="+mn-lt"/>
                <a:ea typeface="+mn-ea"/>
                <a:cs typeface="+mn-cs"/>
              </a:rPr>
              <a:t>和 </a:t>
            </a:r>
            <a:r>
              <a:rPr lang="en-US" altLang="zh-CN" sz="1200" b="0" i="0" kern="1200" dirty="0">
                <a:solidFill>
                  <a:schemeClr val="tx1"/>
                </a:solidFill>
                <a:effectLst/>
                <a:latin typeface="+mn-lt"/>
                <a:ea typeface="+mn-ea"/>
                <a:cs typeface="+mn-cs"/>
              </a:rPr>
              <a:t>γ </a:t>
            </a:r>
            <a:r>
              <a:rPr lang="zh-CN" altLang="en-US" sz="1200" b="0" i="0" kern="1200" dirty="0">
                <a:solidFill>
                  <a:schemeClr val="tx1"/>
                </a:solidFill>
                <a:effectLst/>
                <a:latin typeface="+mn-lt"/>
                <a:ea typeface="+mn-ea"/>
                <a:cs typeface="+mn-cs"/>
              </a:rPr>
              <a:t>是包含非终结符号与终结符号的字串；</a:t>
            </a:r>
            <a:r>
              <a:rPr lang="en-US" altLang="zh-CN" sz="1200" b="0" i="0" kern="1200" dirty="0">
                <a:solidFill>
                  <a:schemeClr val="tx1"/>
                </a:solidFill>
                <a:effectLst/>
                <a:latin typeface="+mn-lt"/>
                <a:ea typeface="+mn-ea"/>
                <a:cs typeface="+mn-cs"/>
              </a:rPr>
              <a:t>α, β </a:t>
            </a:r>
            <a:r>
              <a:rPr lang="zh-CN" altLang="en-US" sz="1200" b="0" i="0" kern="1200" dirty="0">
                <a:solidFill>
                  <a:schemeClr val="tx1"/>
                </a:solidFill>
                <a:effectLst/>
                <a:latin typeface="+mn-lt"/>
                <a:ea typeface="+mn-ea"/>
                <a:cs typeface="+mn-cs"/>
              </a:rPr>
              <a:t>可以是空串，但 </a:t>
            </a:r>
            <a:r>
              <a:rPr lang="en-US" altLang="zh-CN" sz="1200" b="0" i="0" kern="1200" dirty="0">
                <a:solidFill>
                  <a:schemeClr val="tx1"/>
                </a:solidFill>
                <a:effectLst/>
                <a:latin typeface="+mn-lt"/>
                <a:ea typeface="+mn-ea"/>
                <a:cs typeface="+mn-cs"/>
              </a:rPr>
              <a:t>γ </a:t>
            </a:r>
            <a:r>
              <a:rPr lang="zh-CN" altLang="en-US" sz="1200" b="0" i="0" kern="1200" dirty="0">
                <a:solidFill>
                  <a:schemeClr val="tx1"/>
                </a:solidFill>
                <a:effectLst/>
                <a:latin typeface="+mn-lt"/>
                <a:ea typeface="+mn-ea"/>
                <a:cs typeface="+mn-cs"/>
              </a:rPr>
              <a:t>必须不能是空串；这种文法也可以包含规则 </a:t>
            </a:r>
            <a:r>
              <a:rPr lang="en-US" altLang="zh-CN" sz="1200" b="0" i="0" kern="1200" dirty="0">
                <a:solidFill>
                  <a:schemeClr val="tx1"/>
                </a:solidFill>
                <a:effectLst/>
                <a:latin typeface="+mn-lt"/>
                <a:ea typeface="+mn-ea"/>
                <a:cs typeface="+mn-cs"/>
              </a:rPr>
              <a:t>S-&gt;ε </a:t>
            </a:r>
            <a:r>
              <a:rPr lang="zh-CN" altLang="en-US" sz="1200" b="0" i="0" kern="1200" dirty="0">
                <a:solidFill>
                  <a:schemeClr val="tx1"/>
                </a:solidFill>
                <a:effectLst/>
                <a:latin typeface="+mn-lt"/>
                <a:ea typeface="+mn-ea"/>
                <a:cs typeface="+mn-cs"/>
              </a:rPr>
              <a:t>，但此时文法的任何产生式规则都不能在右侧包含 </a:t>
            </a:r>
            <a:r>
              <a:rPr lang="en-US" altLang="zh-CN" sz="1200" b="0" i="0" kern="1200" dirty="0">
                <a:solidFill>
                  <a:schemeClr val="tx1"/>
                </a:solidFill>
                <a:effectLst/>
                <a:latin typeface="+mn-lt"/>
                <a:ea typeface="+mn-ea"/>
                <a:cs typeface="+mn-cs"/>
              </a:rPr>
              <a:t>S </a:t>
            </a:r>
            <a:r>
              <a:rPr lang="zh-CN" altLang="en-US" sz="1200" b="0" i="0" kern="1200" dirty="0">
                <a:solidFill>
                  <a:schemeClr val="tx1"/>
                </a:solidFill>
                <a:effectLst/>
                <a:latin typeface="+mn-lt"/>
                <a:ea typeface="+mn-ea"/>
                <a:cs typeface="+mn-cs"/>
              </a:rPr>
              <a:t>。这种文法规定的语言可以被线性有界非确定图灵机接受。</a:t>
            </a:r>
          </a:p>
          <a:p>
            <a:r>
              <a:rPr lang="en-US" altLang="zh-CN" sz="1200" b="0" i="0" kern="1200" dirty="0">
                <a:solidFill>
                  <a:schemeClr val="tx1"/>
                </a:solidFill>
                <a:effectLst/>
                <a:latin typeface="+mn-lt"/>
                <a:ea typeface="+mn-ea"/>
                <a:cs typeface="+mn-cs"/>
              </a:rPr>
              <a:t>2-</a:t>
            </a:r>
            <a:r>
              <a:rPr lang="zh-CN" altLang="en-US" sz="1200" b="0" i="0" kern="1200" dirty="0">
                <a:solidFill>
                  <a:schemeClr val="tx1"/>
                </a:solidFill>
                <a:effectLst/>
                <a:latin typeface="+mn-lt"/>
                <a:ea typeface="+mn-ea"/>
                <a:cs typeface="+mn-cs"/>
              </a:rPr>
              <a:t>型文法（上下文无关文法）生成</a:t>
            </a:r>
            <a:r>
              <a:rPr lang="zh-CN" altLang="en-US" sz="1200" b="0" i="0" u="none" strike="noStrike" kern="1200" dirty="0">
                <a:solidFill>
                  <a:schemeClr val="tx1"/>
                </a:solidFill>
                <a:effectLst/>
                <a:latin typeface="+mn-lt"/>
                <a:ea typeface="+mn-ea"/>
                <a:cs typeface="+mn-cs"/>
                <a:hlinkClick r:id="rId10" tooltip="上下文无关文法"/>
              </a:rPr>
              <a:t>上下文无关语言</a:t>
            </a:r>
            <a:r>
              <a:rPr lang="zh-CN" altLang="en-US" sz="1200" b="0" i="0" kern="1200" dirty="0">
                <a:solidFill>
                  <a:schemeClr val="tx1"/>
                </a:solidFill>
                <a:effectLst/>
                <a:latin typeface="+mn-lt"/>
                <a:ea typeface="+mn-ea"/>
                <a:cs typeface="+mn-cs"/>
              </a:rPr>
              <a:t>。这种文法的产生式规则取如 </a:t>
            </a:r>
            <a:r>
              <a:rPr lang="en-US" altLang="zh-CN" sz="1200" b="0" i="1" kern="1200" dirty="0">
                <a:solidFill>
                  <a:schemeClr val="tx1"/>
                </a:solidFill>
                <a:effectLst/>
                <a:latin typeface="+mn-lt"/>
                <a:ea typeface="+mn-ea"/>
                <a:cs typeface="+mn-cs"/>
              </a:rPr>
              <a:t>A</a:t>
            </a:r>
            <a:r>
              <a:rPr lang="zh-CN" altLang="en-US" sz="1200" b="0" i="0" kern="1200" dirty="0">
                <a:solidFill>
                  <a:schemeClr val="tx1"/>
                </a:solidFill>
                <a:effectLst/>
                <a:latin typeface="+mn-lt"/>
                <a:ea typeface="+mn-ea"/>
                <a:cs typeface="+mn-cs"/>
              </a:rPr>
              <a:t> </a:t>
            </a:r>
            <a:r>
              <a:rPr lang="en-US" altLang="zh-CN" sz="1200" b="0" i="0" kern="1200" dirty="0">
                <a:solidFill>
                  <a:schemeClr val="tx1"/>
                </a:solidFill>
                <a:effectLst/>
                <a:latin typeface="+mn-lt"/>
                <a:ea typeface="+mn-ea"/>
                <a:cs typeface="+mn-cs"/>
              </a:rPr>
              <a:t>-&gt; γ </a:t>
            </a:r>
            <a:r>
              <a:rPr lang="zh-CN" altLang="en-US" sz="1200" b="0" i="0" kern="1200" dirty="0">
                <a:solidFill>
                  <a:schemeClr val="tx1"/>
                </a:solidFill>
                <a:effectLst/>
                <a:latin typeface="+mn-lt"/>
                <a:ea typeface="+mn-ea"/>
                <a:cs typeface="+mn-cs"/>
              </a:rPr>
              <a:t>一样的形式。这里的</a:t>
            </a:r>
            <a:r>
              <a:rPr lang="en-US" altLang="zh-CN" sz="1200" b="0" i="1" kern="1200" dirty="0">
                <a:solidFill>
                  <a:schemeClr val="tx1"/>
                </a:solidFill>
                <a:effectLst/>
                <a:latin typeface="+mn-lt"/>
                <a:ea typeface="+mn-ea"/>
                <a:cs typeface="+mn-cs"/>
              </a:rPr>
              <a:t>A</a:t>
            </a:r>
            <a:r>
              <a:rPr lang="zh-CN" altLang="en-US" sz="1200" b="0" i="0" kern="1200" dirty="0">
                <a:solidFill>
                  <a:schemeClr val="tx1"/>
                </a:solidFill>
                <a:effectLst/>
                <a:latin typeface="+mn-lt"/>
                <a:ea typeface="+mn-ea"/>
                <a:cs typeface="+mn-cs"/>
              </a:rPr>
              <a:t> 是非终结符号，</a:t>
            </a:r>
            <a:r>
              <a:rPr lang="en-US" altLang="zh-CN" sz="1200" b="0" i="0" kern="1200" dirty="0">
                <a:solidFill>
                  <a:schemeClr val="tx1"/>
                </a:solidFill>
                <a:effectLst/>
                <a:latin typeface="+mn-lt"/>
                <a:ea typeface="+mn-ea"/>
                <a:cs typeface="+mn-cs"/>
              </a:rPr>
              <a:t>γ </a:t>
            </a:r>
            <a:r>
              <a:rPr lang="zh-CN" altLang="en-US" sz="1200" b="0" i="0" kern="1200" dirty="0">
                <a:solidFill>
                  <a:schemeClr val="tx1"/>
                </a:solidFill>
                <a:effectLst/>
                <a:latin typeface="+mn-lt"/>
                <a:ea typeface="+mn-ea"/>
                <a:cs typeface="+mn-cs"/>
              </a:rPr>
              <a:t>是包含非终结符号与终结符号的字串。这种文法规定的语言可以被非确定</a:t>
            </a:r>
            <a:r>
              <a:rPr lang="zh-CN" altLang="en-US" sz="1200" b="0" i="0" u="none" strike="noStrike" kern="1200" dirty="0">
                <a:solidFill>
                  <a:schemeClr val="tx1"/>
                </a:solidFill>
                <a:effectLst/>
                <a:latin typeface="+mn-lt"/>
                <a:ea typeface="+mn-ea"/>
                <a:cs typeface="+mn-cs"/>
                <a:hlinkClick r:id="rId11" tooltip="下推自动机"/>
              </a:rPr>
              <a:t>下推自动机</a:t>
            </a:r>
            <a:r>
              <a:rPr lang="zh-CN" altLang="en-US" sz="1200" b="0" i="0" kern="1200" dirty="0">
                <a:solidFill>
                  <a:schemeClr val="tx1"/>
                </a:solidFill>
                <a:effectLst/>
                <a:latin typeface="+mn-lt"/>
                <a:ea typeface="+mn-ea"/>
                <a:cs typeface="+mn-cs"/>
              </a:rPr>
              <a:t>接受。上下文无关语言为大多数</a:t>
            </a:r>
            <a:r>
              <a:rPr lang="zh-CN" altLang="en-US" sz="1200" b="0" i="0" u="none" strike="noStrike" kern="1200" dirty="0">
                <a:solidFill>
                  <a:schemeClr val="tx1"/>
                </a:solidFill>
                <a:effectLst/>
                <a:latin typeface="+mn-lt"/>
                <a:ea typeface="+mn-ea"/>
                <a:cs typeface="+mn-cs"/>
                <a:hlinkClick r:id="rId12" tooltip="程序设计语言"/>
              </a:rPr>
              <a:t>程序设计语言</a:t>
            </a:r>
            <a:r>
              <a:rPr lang="zh-CN" altLang="en-US" sz="1200" b="0" i="0" kern="1200" dirty="0">
                <a:solidFill>
                  <a:schemeClr val="tx1"/>
                </a:solidFill>
                <a:effectLst/>
                <a:latin typeface="+mn-lt"/>
                <a:ea typeface="+mn-ea"/>
                <a:cs typeface="+mn-cs"/>
              </a:rPr>
              <a:t>的语法提供了理论基础。</a:t>
            </a:r>
          </a:p>
          <a:p>
            <a:r>
              <a:rPr lang="en-US" altLang="zh-CN" sz="1200" b="0" i="0" kern="1200" dirty="0">
                <a:solidFill>
                  <a:schemeClr val="tx1"/>
                </a:solidFill>
                <a:effectLst/>
                <a:latin typeface="+mn-lt"/>
                <a:ea typeface="+mn-ea"/>
                <a:cs typeface="+mn-cs"/>
              </a:rPr>
              <a:t>3-</a:t>
            </a:r>
            <a:r>
              <a:rPr lang="zh-CN" altLang="en-US" sz="1200" b="0" i="0" kern="1200" dirty="0">
                <a:solidFill>
                  <a:schemeClr val="tx1"/>
                </a:solidFill>
                <a:effectLst/>
                <a:latin typeface="+mn-lt"/>
                <a:ea typeface="+mn-ea"/>
                <a:cs typeface="+mn-cs"/>
              </a:rPr>
              <a:t>型文法（正规文法）生成</a:t>
            </a:r>
            <a:r>
              <a:rPr lang="zh-CN" altLang="en-US" sz="1200" b="0" i="0" u="none" strike="noStrike" kern="1200" dirty="0">
                <a:solidFill>
                  <a:schemeClr val="tx1"/>
                </a:solidFill>
                <a:effectLst/>
                <a:latin typeface="+mn-lt"/>
                <a:ea typeface="+mn-ea"/>
                <a:cs typeface="+mn-cs"/>
                <a:hlinkClick r:id="rId13" tooltip="正规语言"/>
              </a:rPr>
              <a:t>正规语言</a:t>
            </a:r>
            <a:r>
              <a:rPr lang="zh-CN" altLang="en-US" sz="1200" b="0" i="0" kern="1200" dirty="0">
                <a:solidFill>
                  <a:schemeClr val="tx1"/>
                </a:solidFill>
                <a:effectLst/>
                <a:latin typeface="+mn-lt"/>
                <a:ea typeface="+mn-ea"/>
                <a:cs typeface="+mn-cs"/>
              </a:rPr>
              <a:t>。这种文法要求产生式的左侧只能包含一个非终结符号，产生式的右侧只能是空串、一个终结符号或者一个非终结符号后随一个终结符号；如果所有产生式的右侧都不含初始符号 </a:t>
            </a:r>
            <a:r>
              <a:rPr lang="en-US" altLang="zh-CN" sz="1200" b="0" i="0" kern="1200" dirty="0">
                <a:solidFill>
                  <a:schemeClr val="tx1"/>
                </a:solidFill>
                <a:effectLst/>
                <a:latin typeface="+mn-lt"/>
                <a:ea typeface="+mn-ea"/>
                <a:cs typeface="+mn-cs"/>
              </a:rPr>
              <a:t>S </a:t>
            </a:r>
            <a:r>
              <a:rPr lang="zh-CN" altLang="en-US" sz="1200" b="0" i="0" kern="1200" dirty="0">
                <a:solidFill>
                  <a:schemeClr val="tx1"/>
                </a:solidFill>
                <a:effectLst/>
                <a:latin typeface="+mn-lt"/>
                <a:ea typeface="+mn-ea"/>
                <a:cs typeface="+mn-cs"/>
              </a:rPr>
              <a:t>，规则 </a:t>
            </a:r>
            <a:r>
              <a:rPr lang="en-US" altLang="zh-CN" sz="1200" b="0" i="0" kern="1200" dirty="0">
                <a:solidFill>
                  <a:schemeClr val="tx1"/>
                </a:solidFill>
                <a:effectLst/>
                <a:latin typeface="+mn-lt"/>
                <a:ea typeface="+mn-ea"/>
                <a:cs typeface="+mn-cs"/>
              </a:rPr>
              <a:t>S -&gt; ε </a:t>
            </a:r>
            <a:r>
              <a:rPr lang="zh-CN" altLang="en-US" sz="1200" b="0" i="0" kern="1200" dirty="0">
                <a:solidFill>
                  <a:schemeClr val="tx1"/>
                </a:solidFill>
                <a:effectLst/>
                <a:latin typeface="+mn-lt"/>
                <a:ea typeface="+mn-ea"/>
                <a:cs typeface="+mn-cs"/>
              </a:rPr>
              <a:t>也允许出现。这种文法规定的语言可以被</a:t>
            </a:r>
            <a:r>
              <a:rPr lang="zh-CN" altLang="en-US" sz="1200" b="0" i="0" u="none" strike="noStrike" kern="1200" dirty="0">
                <a:solidFill>
                  <a:schemeClr val="tx1"/>
                </a:solidFill>
                <a:effectLst/>
                <a:latin typeface="+mn-lt"/>
                <a:ea typeface="+mn-ea"/>
                <a:cs typeface="+mn-cs"/>
                <a:hlinkClick r:id="rId14" tooltip="有限状态自动机"/>
              </a:rPr>
              <a:t>有限状态自动机</a:t>
            </a:r>
            <a:r>
              <a:rPr lang="zh-CN" altLang="en-US" sz="1200" b="0" i="0" kern="1200" dirty="0">
                <a:solidFill>
                  <a:schemeClr val="tx1"/>
                </a:solidFill>
                <a:effectLst/>
                <a:latin typeface="+mn-lt"/>
                <a:ea typeface="+mn-ea"/>
                <a:cs typeface="+mn-cs"/>
              </a:rPr>
              <a:t>接受，也可以通过</a:t>
            </a:r>
            <a:r>
              <a:rPr lang="zh-CN" altLang="en-US" sz="1200" b="0" i="0" u="none" strike="noStrike" kern="1200" dirty="0">
                <a:solidFill>
                  <a:schemeClr val="tx1"/>
                </a:solidFill>
                <a:effectLst/>
                <a:latin typeface="+mn-lt"/>
                <a:ea typeface="+mn-ea"/>
                <a:cs typeface="+mn-cs"/>
                <a:hlinkClick r:id="rId15" tooltip="正则表达式"/>
              </a:rPr>
              <a:t>正则表达式</a:t>
            </a:r>
            <a:r>
              <a:rPr lang="zh-CN" altLang="en-US" sz="1200" b="0" i="0" kern="1200" dirty="0">
                <a:solidFill>
                  <a:schemeClr val="tx1"/>
                </a:solidFill>
                <a:effectLst/>
                <a:latin typeface="+mn-lt"/>
                <a:ea typeface="+mn-ea"/>
                <a:cs typeface="+mn-cs"/>
              </a:rPr>
              <a:t>来获得。正规语言通常用来定义检索模式或者程序设计语言中的词法结构。</a:t>
            </a:r>
          </a:p>
          <a:p>
            <a:endParaRPr lang="en-US" altLang="zh-CN" dirty="0"/>
          </a:p>
          <a:p>
            <a:r>
              <a:rPr lang="zh-CN" altLang="en-US" dirty="0"/>
              <a:t>谁倒霉他就支持谁。</a:t>
            </a:r>
            <a:endParaRPr lang="en-US" altLang="zh-CN" dirty="0"/>
          </a:p>
          <a:p>
            <a:endParaRPr lang="en-US" altLang="zh-CN" dirty="0"/>
          </a:p>
          <a:p>
            <a:r>
              <a:rPr lang="zh-CN" altLang="en-US" dirty="0"/>
              <a:t>列宁，莎士比亚，阿里斯多德，圣经，柏拉图，佛洛依德</a:t>
            </a:r>
          </a:p>
        </p:txBody>
      </p:sp>
      <p:sp>
        <p:nvSpPr>
          <p:cNvPr id="4" name="灯片编号占位符 3"/>
          <p:cNvSpPr>
            <a:spLocks noGrp="1"/>
          </p:cNvSpPr>
          <p:nvPr>
            <p:ph type="sldNum" sz="quarter" idx="10"/>
          </p:nvPr>
        </p:nvSpPr>
        <p:spPr/>
        <p:txBody>
          <a:bodyPr/>
          <a:lstStyle/>
          <a:p>
            <a:fld id="{8F2BDDFC-3E8B-4153-9B0B-289BC605851C}" type="slidenum">
              <a:rPr lang="zh-CN" altLang="en-US" smtClean="0"/>
              <a:t>28</a:t>
            </a:fld>
            <a:endParaRPr lang="zh-CN" altLang="en-US"/>
          </a:p>
        </p:txBody>
      </p:sp>
    </p:spTree>
    <p:extLst>
      <p:ext uri="{BB962C8B-B14F-4D97-AF65-F5344CB8AC3E}">
        <p14:creationId xmlns:p14="http://schemas.microsoft.com/office/powerpoint/2010/main" val="14475281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C++</a:t>
            </a:r>
            <a:r>
              <a:rPr lang="zh-CN" altLang="en-US" dirty="0"/>
              <a:t>的模板，就是一个怪物。</a:t>
            </a:r>
            <a:endParaRPr lang="en-US" altLang="zh-CN" dirty="0"/>
          </a:p>
          <a:p>
            <a:endParaRPr lang="en-US" altLang="zh-CN" dirty="0"/>
          </a:p>
          <a:p>
            <a:r>
              <a:rPr lang="en-US" altLang="zh-CN" dirty="0"/>
              <a:t>1/20</a:t>
            </a:r>
            <a:r>
              <a:rPr lang="zh-CN" altLang="en-US" dirty="0"/>
              <a:t>的时间。</a:t>
            </a:r>
          </a:p>
        </p:txBody>
      </p:sp>
      <p:sp>
        <p:nvSpPr>
          <p:cNvPr id="4" name="灯片编号占位符 3"/>
          <p:cNvSpPr>
            <a:spLocks noGrp="1"/>
          </p:cNvSpPr>
          <p:nvPr>
            <p:ph type="sldNum" sz="quarter" idx="10"/>
          </p:nvPr>
        </p:nvSpPr>
        <p:spPr/>
        <p:txBody>
          <a:bodyPr/>
          <a:lstStyle/>
          <a:p>
            <a:fld id="{8F2BDDFC-3E8B-4153-9B0B-289BC605851C}" type="slidenum">
              <a:rPr lang="zh-CN" altLang="en-US" smtClean="0"/>
              <a:t>29</a:t>
            </a:fld>
            <a:endParaRPr lang="zh-CN" altLang="en-US"/>
          </a:p>
        </p:txBody>
      </p:sp>
    </p:spTree>
    <p:extLst>
      <p:ext uri="{BB962C8B-B14F-4D97-AF65-F5344CB8AC3E}">
        <p14:creationId xmlns:p14="http://schemas.microsoft.com/office/powerpoint/2010/main" val="330508088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C</a:t>
            </a:r>
            <a:r>
              <a:rPr lang="zh-CN" altLang="en-US" dirty="0"/>
              <a:t>语言为什么不能自动垃圾回收？</a:t>
            </a:r>
          </a:p>
        </p:txBody>
      </p:sp>
      <p:sp>
        <p:nvSpPr>
          <p:cNvPr id="4" name="灯片编号占位符 3"/>
          <p:cNvSpPr>
            <a:spLocks noGrp="1"/>
          </p:cNvSpPr>
          <p:nvPr>
            <p:ph type="sldNum" sz="quarter" idx="10"/>
          </p:nvPr>
        </p:nvSpPr>
        <p:spPr/>
        <p:txBody>
          <a:bodyPr/>
          <a:lstStyle/>
          <a:p>
            <a:fld id="{8F2BDDFC-3E8B-4153-9B0B-289BC605851C}" type="slidenum">
              <a:rPr lang="zh-CN" altLang="en-US" smtClean="0"/>
              <a:t>30</a:t>
            </a:fld>
            <a:endParaRPr lang="zh-CN" altLang="en-US"/>
          </a:p>
        </p:txBody>
      </p:sp>
    </p:spTree>
    <p:extLst>
      <p:ext uri="{BB962C8B-B14F-4D97-AF65-F5344CB8AC3E}">
        <p14:creationId xmlns:p14="http://schemas.microsoft.com/office/powerpoint/2010/main" val="274646366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符号执行。随机测试。</a:t>
            </a:r>
          </a:p>
        </p:txBody>
      </p:sp>
      <p:sp>
        <p:nvSpPr>
          <p:cNvPr id="4" name="灯片编号占位符 3"/>
          <p:cNvSpPr>
            <a:spLocks noGrp="1"/>
          </p:cNvSpPr>
          <p:nvPr>
            <p:ph type="sldNum" sz="quarter" idx="10"/>
          </p:nvPr>
        </p:nvSpPr>
        <p:spPr/>
        <p:txBody>
          <a:bodyPr/>
          <a:lstStyle/>
          <a:p>
            <a:fld id="{8F2BDDFC-3E8B-4153-9B0B-289BC605851C}" type="slidenum">
              <a:rPr lang="zh-CN" altLang="en-US" smtClean="0"/>
              <a:t>31</a:t>
            </a:fld>
            <a:endParaRPr lang="zh-CN" altLang="en-US"/>
          </a:p>
        </p:txBody>
      </p:sp>
    </p:spTree>
    <p:extLst>
      <p:ext uri="{BB962C8B-B14F-4D97-AF65-F5344CB8AC3E}">
        <p14:creationId xmlns:p14="http://schemas.microsoft.com/office/powerpoint/2010/main" val="400427851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怎样变成中国首富？</a:t>
            </a:r>
            <a:endParaRPr lang="en-US" altLang="zh-CN" dirty="0"/>
          </a:p>
          <a:p>
            <a:r>
              <a:rPr lang="zh-CN" altLang="en-US" sz="1200" b="0" i="0" kern="1200" dirty="0">
                <a:solidFill>
                  <a:schemeClr val="tx1"/>
                </a:solidFill>
                <a:effectLst/>
                <a:latin typeface="+mn-lt"/>
                <a:ea typeface="+mn-ea"/>
                <a:cs typeface="+mn-cs"/>
              </a:rPr>
              <a:t>想做世界首富，这个奋斗的方向是对的。但是最好先定一个能达到的小目标。比如我先挣它一个亿。你看看能用几年挣到一个亿。你是规划五年还是三年。到了以后，下一个目标，再奔</a:t>
            </a:r>
            <a:r>
              <a:rPr lang="en-US" altLang="zh-CN" sz="1200" b="0" i="0" kern="1200" dirty="0">
                <a:solidFill>
                  <a:schemeClr val="tx1"/>
                </a:solidFill>
                <a:effectLst/>
                <a:latin typeface="+mn-lt"/>
                <a:ea typeface="+mn-ea"/>
                <a:cs typeface="+mn-cs"/>
              </a:rPr>
              <a:t>10</a:t>
            </a:r>
            <a:r>
              <a:rPr lang="zh-CN" altLang="en-US" sz="1200" b="0" i="0" kern="1200" dirty="0">
                <a:solidFill>
                  <a:schemeClr val="tx1"/>
                </a:solidFill>
                <a:effectLst/>
                <a:latin typeface="+mn-lt"/>
                <a:ea typeface="+mn-ea"/>
                <a:cs typeface="+mn-cs"/>
              </a:rPr>
              <a:t>亿、</a:t>
            </a:r>
            <a:r>
              <a:rPr lang="en-US" altLang="zh-CN" sz="1200" b="0" i="0" kern="1200" dirty="0">
                <a:solidFill>
                  <a:schemeClr val="tx1"/>
                </a:solidFill>
                <a:effectLst/>
                <a:latin typeface="+mn-lt"/>
                <a:ea typeface="+mn-ea"/>
                <a:cs typeface="+mn-cs"/>
              </a:rPr>
              <a:t>100</a:t>
            </a:r>
            <a:r>
              <a:rPr lang="zh-CN" altLang="en-US" sz="1200" b="0" i="0" kern="1200" dirty="0">
                <a:solidFill>
                  <a:schemeClr val="tx1"/>
                </a:solidFill>
                <a:effectLst/>
                <a:latin typeface="+mn-lt"/>
                <a:ea typeface="+mn-ea"/>
                <a:cs typeface="+mn-cs"/>
              </a:rPr>
              <a:t>亿。</a:t>
            </a:r>
            <a:endParaRPr lang="zh-CN" altLang="en-US" dirty="0"/>
          </a:p>
        </p:txBody>
      </p:sp>
      <p:sp>
        <p:nvSpPr>
          <p:cNvPr id="4" name="灯片编号占位符 3"/>
          <p:cNvSpPr>
            <a:spLocks noGrp="1"/>
          </p:cNvSpPr>
          <p:nvPr>
            <p:ph type="sldNum" sz="quarter" idx="10"/>
          </p:nvPr>
        </p:nvSpPr>
        <p:spPr/>
        <p:txBody>
          <a:bodyPr/>
          <a:lstStyle/>
          <a:p>
            <a:fld id="{8F2BDDFC-3E8B-4153-9B0B-289BC605851C}" type="slidenum">
              <a:rPr lang="zh-CN" altLang="en-US" smtClean="0"/>
              <a:t>32</a:t>
            </a:fld>
            <a:endParaRPr lang="zh-CN" altLang="en-US"/>
          </a:p>
        </p:txBody>
      </p:sp>
    </p:spTree>
    <p:extLst>
      <p:ext uri="{BB962C8B-B14F-4D97-AF65-F5344CB8AC3E}">
        <p14:creationId xmlns:p14="http://schemas.microsoft.com/office/powerpoint/2010/main" val="22267858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研究生</a:t>
            </a:r>
          </a:p>
        </p:txBody>
      </p:sp>
      <p:sp>
        <p:nvSpPr>
          <p:cNvPr id="4" name="灯片编号占位符 3"/>
          <p:cNvSpPr>
            <a:spLocks noGrp="1"/>
          </p:cNvSpPr>
          <p:nvPr>
            <p:ph type="sldNum" sz="quarter" idx="10"/>
          </p:nvPr>
        </p:nvSpPr>
        <p:spPr/>
        <p:txBody>
          <a:bodyPr/>
          <a:lstStyle/>
          <a:p>
            <a:fld id="{8F2BDDFC-3E8B-4153-9B0B-289BC605851C}" type="slidenum">
              <a:rPr lang="zh-CN" altLang="en-US" smtClean="0"/>
              <a:t>33</a:t>
            </a:fld>
            <a:endParaRPr lang="zh-CN" altLang="en-US"/>
          </a:p>
        </p:txBody>
      </p:sp>
    </p:spTree>
    <p:extLst>
      <p:ext uri="{BB962C8B-B14F-4D97-AF65-F5344CB8AC3E}">
        <p14:creationId xmlns:p14="http://schemas.microsoft.com/office/powerpoint/2010/main" val="15131022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怎样成为中国首富？</a:t>
            </a:r>
          </a:p>
        </p:txBody>
      </p:sp>
      <p:sp>
        <p:nvSpPr>
          <p:cNvPr id="4" name="灯片编号占位符 3"/>
          <p:cNvSpPr>
            <a:spLocks noGrp="1"/>
          </p:cNvSpPr>
          <p:nvPr>
            <p:ph type="sldNum" sz="quarter" idx="10"/>
          </p:nvPr>
        </p:nvSpPr>
        <p:spPr/>
        <p:txBody>
          <a:bodyPr/>
          <a:lstStyle/>
          <a:p>
            <a:fld id="{8F2BDDFC-3E8B-4153-9B0B-289BC605851C}" type="slidenum">
              <a:rPr lang="zh-CN" altLang="en-US" smtClean="0"/>
              <a:t>34</a:t>
            </a:fld>
            <a:endParaRPr lang="zh-CN" altLang="en-US"/>
          </a:p>
        </p:txBody>
      </p:sp>
    </p:spTree>
    <p:extLst>
      <p:ext uri="{BB962C8B-B14F-4D97-AF65-F5344CB8AC3E}">
        <p14:creationId xmlns:p14="http://schemas.microsoft.com/office/powerpoint/2010/main" val="5347123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简单准则：过上一个假期，你还能讲得出这门课解决那些核心问题？有哪些核心方法？</a:t>
            </a:r>
            <a:endParaRPr lang="en-US" altLang="zh-CN" sz="1200" b="0" i="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8F2BDDFC-3E8B-4153-9B0B-289BC605851C}" type="slidenum">
              <a:rPr lang="zh-CN" altLang="en-US" smtClean="0"/>
              <a:t>5</a:t>
            </a:fld>
            <a:endParaRPr lang="zh-CN" altLang="en-US"/>
          </a:p>
        </p:txBody>
      </p:sp>
    </p:spTree>
    <p:extLst>
      <p:ext uri="{BB962C8B-B14F-4D97-AF65-F5344CB8AC3E}">
        <p14:creationId xmlns:p14="http://schemas.microsoft.com/office/powerpoint/2010/main" val="316991194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为什么要用符号表？</a:t>
            </a:r>
            <a:endParaRPr lang="en-US" altLang="zh-CN" dirty="0"/>
          </a:p>
          <a:p>
            <a:endParaRPr lang="en-US" altLang="zh-CN" dirty="0"/>
          </a:p>
          <a:p>
            <a:r>
              <a:rPr lang="zh-CN" altLang="en-US" dirty="0"/>
              <a:t>难点在哪里？ </a:t>
            </a:r>
            <a:endParaRPr lang="en-US" altLang="zh-CN" dirty="0"/>
          </a:p>
          <a:p>
            <a:endParaRPr lang="en-US" altLang="zh-CN" dirty="0"/>
          </a:p>
          <a:p>
            <a:r>
              <a:rPr lang="en-US" altLang="zh-CN" dirty="0"/>
              <a:t>SQL</a:t>
            </a:r>
            <a:r>
              <a:rPr lang="zh-CN" altLang="en-US"/>
              <a:t>语言</a:t>
            </a:r>
            <a:endParaRPr lang="zh-CN" altLang="en-US" dirty="0"/>
          </a:p>
        </p:txBody>
      </p:sp>
      <p:sp>
        <p:nvSpPr>
          <p:cNvPr id="4" name="灯片编号占位符 3"/>
          <p:cNvSpPr>
            <a:spLocks noGrp="1"/>
          </p:cNvSpPr>
          <p:nvPr>
            <p:ph type="sldNum" sz="quarter" idx="10"/>
          </p:nvPr>
        </p:nvSpPr>
        <p:spPr/>
        <p:txBody>
          <a:bodyPr/>
          <a:lstStyle/>
          <a:p>
            <a:fld id="{8F2BDDFC-3E8B-4153-9B0B-289BC605851C}" type="slidenum">
              <a:rPr lang="zh-CN" altLang="en-US" smtClean="0"/>
              <a:t>35</a:t>
            </a:fld>
            <a:endParaRPr lang="zh-CN" altLang="en-US"/>
          </a:p>
        </p:txBody>
      </p:sp>
    </p:spTree>
    <p:extLst>
      <p:ext uri="{BB962C8B-B14F-4D97-AF65-F5344CB8AC3E}">
        <p14:creationId xmlns:p14="http://schemas.microsoft.com/office/powerpoint/2010/main" val="239986702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F2BDDFC-3E8B-4153-9B0B-289BC605851C}" type="slidenum">
              <a:rPr lang="zh-CN" altLang="en-US" smtClean="0"/>
              <a:t>36</a:t>
            </a:fld>
            <a:endParaRPr lang="zh-CN" altLang="en-US"/>
          </a:p>
        </p:txBody>
      </p:sp>
    </p:spTree>
    <p:extLst>
      <p:ext uri="{BB962C8B-B14F-4D97-AF65-F5344CB8AC3E}">
        <p14:creationId xmlns:p14="http://schemas.microsoft.com/office/powerpoint/2010/main" val="230701486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C</a:t>
            </a:r>
            <a:r>
              <a:rPr lang="zh-CN" altLang="en-US" dirty="0"/>
              <a:t>语言里面表达式</a:t>
            </a:r>
          </a:p>
        </p:txBody>
      </p:sp>
      <p:sp>
        <p:nvSpPr>
          <p:cNvPr id="4" name="灯片编号占位符 3"/>
          <p:cNvSpPr>
            <a:spLocks noGrp="1"/>
          </p:cNvSpPr>
          <p:nvPr>
            <p:ph type="sldNum" sz="quarter" idx="10"/>
          </p:nvPr>
        </p:nvSpPr>
        <p:spPr/>
        <p:txBody>
          <a:bodyPr/>
          <a:lstStyle/>
          <a:p>
            <a:fld id="{8F2BDDFC-3E8B-4153-9B0B-289BC605851C}" type="slidenum">
              <a:rPr lang="zh-CN" altLang="en-US" smtClean="0"/>
              <a:t>37</a:t>
            </a:fld>
            <a:endParaRPr lang="zh-CN" altLang="en-US"/>
          </a:p>
        </p:txBody>
      </p:sp>
    </p:spTree>
    <p:extLst>
      <p:ext uri="{BB962C8B-B14F-4D97-AF65-F5344CB8AC3E}">
        <p14:creationId xmlns:p14="http://schemas.microsoft.com/office/powerpoint/2010/main" val="161909186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标识符的含义（函数还是变量），需要增加的内容。</a:t>
            </a:r>
            <a:endParaRPr lang="en-US" altLang="zh-CN" dirty="0"/>
          </a:p>
          <a:p>
            <a:endParaRPr lang="en-US" altLang="zh-CN" dirty="0"/>
          </a:p>
          <a:p>
            <a:r>
              <a:rPr lang="zh-CN" altLang="en-US" dirty="0"/>
              <a:t>强制类型转换</a:t>
            </a:r>
            <a:endParaRPr lang="en-US" altLang="zh-CN" dirty="0"/>
          </a:p>
          <a:p>
            <a:endParaRPr lang="en-US" altLang="zh-CN" dirty="0"/>
          </a:p>
          <a:p>
            <a:r>
              <a:rPr lang="en-US" altLang="zh-CN" dirty="0" err="1"/>
              <a:t>int</a:t>
            </a:r>
            <a:r>
              <a:rPr lang="en-US" altLang="zh-CN" dirty="0"/>
              <a:t> a = 20;</a:t>
            </a:r>
          </a:p>
          <a:p>
            <a:r>
              <a:rPr lang="en-US" altLang="zh-CN" dirty="0"/>
              <a:t>a = a * 0.6</a:t>
            </a:r>
            <a:endParaRPr lang="zh-CN" altLang="en-US" dirty="0"/>
          </a:p>
        </p:txBody>
      </p:sp>
      <p:sp>
        <p:nvSpPr>
          <p:cNvPr id="4" name="灯片编号占位符 3"/>
          <p:cNvSpPr>
            <a:spLocks noGrp="1"/>
          </p:cNvSpPr>
          <p:nvPr>
            <p:ph type="sldNum" sz="quarter" idx="10"/>
          </p:nvPr>
        </p:nvSpPr>
        <p:spPr/>
        <p:txBody>
          <a:bodyPr/>
          <a:lstStyle/>
          <a:p>
            <a:fld id="{8F2BDDFC-3E8B-4153-9B0B-289BC605851C}" type="slidenum">
              <a:rPr lang="zh-CN" altLang="en-US" smtClean="0"/>
              <a:t>38</a:t>
            </a:fld>
            <a:endParaRPr lang="zh-CN" altLang="en-US"/>
          </a:p>
        </p:txBody>
      </p:sp>
    </p:spTree>
    <p:extLst>
      <p:ext uri="{BB962C8B-B14F-4D97-AF65-F5344CB8AC3E}">
        <p14:creationId xmlns:p14="http://schemas.microsoft.com/office/powerpoint/2010/main" val="84652327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err="1"/>
              <a:t>int</a:t>
            </a:r>
            <a:r>
              <a:rPr lang="en-US" altLang="zh-CN" dirty="0"/>
              <a:t> x;</a:t>
            </a:r>
          </a:p>
          <a:p>
            <a:r>
              <a:rPr lang="en-US" altLang="zh-CN" dirty="0"/>
              <a:t>void foo(</a:t>
            </a:r>
            <a:r>
              <a:rPr lang="en-US" altLang="zh-CN" dirty="0" err="1"/>
              <a:t>int</a:t>
            </a:r>
            <a:r>
              <a:rPr lang="en-US" altLang="zh-CN" dirty="0"/>
              <a:t> x){</a:t>
            </a:r>
          </a:p>
          <a:p>
            <a:r>
              <a:rPr lang="en-US" altLang="zh-CN" dirty="0"/>
              <a:t>      x=0;</a:t>
            </a:r>
          </a:p>
          <a:p>
            <a:r>
              <a:rPr lang="en-US" altLang="zh-CN" dirty="0"/>
              <a:t>}</a:t>
            </a:r>
          </a:p>
          <a:p>
            <a:endParaRPr lang="en-US" altLang="zh-CN" dirty="0"/>
          </a:p>
          <a:p>
            <a:r>
              <a:rPr lang="zh-CN" altLang="en-US" dirty="0"/>
              <a:t>什么叫绑定？</a:t>
            </a:r>
            <a:endParaRPr lang="en-US" altLang="zh-CN" dirty="0"/>
          </a:p>
          <a:p>
            <a:endParaRPr lang="zh-CN" altLang="en-US" dirty="0"/>
          </a:p>
        </p:txBody>
      </p:sp>
      <p:sp>
        <p:nvSpPr>
          <p:cNvPr id="4" name="灯片编号占位符 3"/>
          <p:cNvSpPr>
            <a:spLocks noGrp="1"/>
          </p:cNvSpPr>
          <p:nvPr>
            <p:ph type="sldNum" sz="quarter" idx="10"/>
          </p:nvPr>
        </p:nvSpPr>
        <p:spPr/>
        <p:txBody>
          <a:bodyPr/>
          <a:lstStyle/>
          <a:p>
            <a:fld id="{8F2BDDFC-3E8B-4153-9B0B-289BC605851C}" type="slidenum">
              <a:rPr lang="zh-CN" altLang="en-US" smtClean="0"/>
              <a:t>39</a:t>
            </a:fld>
            <a:endParaRPr lang="zh-CN" altLang="en-US"/>
          </a:p>
        </p:txBody>
      </p:sp>
    </p:spTree>
    <p:extLst>
      <p:ext uri="{BB962C8B-B14F-4D97-AF65-F5344CB8AC3E}">
        <p14:creationId xmlns:p14="http://schemas.microsoft.com/office/powerpoint/2010/main" val="40953926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三地址码</a:t>
            </a:r>
          </a:p>
        </p:txBody>
      </p:sp>
      <p:sp>
        <p:nvSpPr>
          <p:cNvPr id="4" name="灯片编号占位符 3"/>
          <p:cNvSpPr>
            <a:spLocks noGrp="1"/>
          </p:cNvSpPr>
          <p:nvPr>
            <p:ph type="sldNum" sz="quarter" idx="10"/>
          </p:nvPr>
        </p:nvSpPr>
        <p:spPr/>
        <p:txBody>
          <a:bodyPr/>
          <a:lstStyle/>
          <a:p>
            <a:fld id="{8F2BDDFC-3E8B-4153-9B0B-289BC605851C}" type="slidenum">
              <a:rPr lang="zh-CN" altLang="en-US" smtClean="0"/>
              <a:t>40</a:t>
            </a:fld>
            <a:endParaRPr lang="zh-CN" altLang="en-US"/>
          </a:p>
        </p:txBody>
      </p:sp>
    </p:spTree>
    <p:extLst>
      <p:ext uri="{BB962C8B-B14F-4D97-AF65-F5344CB8AC3E}">
        <p14:creationId xmlns:p14="http://schemas.microsoft.com/office/powerpoint/2010/main" val="218330074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没有</a:t>
            </a:r>
            <a:r>
              <a:rPr lang="zh-CN" altLang="en-US"/>
              <a:t>寄存器概念的计算机，可以采用三元式表示。</a:t>
            </a:r>
            <a:endParaRPr lang="zh-CN" altLang="en-US" dirty="0"/>
          </a:p>
        </p:txBody>
      </p:sp>
      <p:sp>
        <p:nvSpPr>
          <p:cNvPr id="4" name="灯片编号占位符 3"/>
          <p:cNvSpPr>
            <a:spLocks noGrp="1"/>
          </p:cNvSpPr>
          <p:nvPr>
            <p:ph type="sldNum" sz="quarter" idx="10"/>
          </p:nvPr>
        </p:nvSpPr>
        <p:spPr/>
        <p:txBody>
          <a:bodyPr/>
          <a:lstStyle/>
          <a:p>
            <a:fld id="{8F2BDDFC-3E8B-4153-9B0B-289BC605851C}" type="slidenum">
              <a:rPr lang="zh-CN" altLang="en-US" smtClean="0"/>
              <a:t>41</a:t>
            </a:fld>
            <a:endParaRPr lang="zh-CN" altLang="en-US"/>
          </a:p>
        </p:txBody>
      </p:sp>
    </p:spTree>
    <p:extLst>
      <p:ext uri="{BB962C8B-B14F-4D97-AF65-F5344CB8AC3E}">
        <p14:creationId xmlns:p14="http://schemas.microsoft.com/office/powerpoint/2010/main" val="40944577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去除优先级的影响。</a:t>
            </a:r>
          </a:p>
        </p:txBody>
      </p:sp>
      <p:sp>
        <p:nvSpPr>
          <p:cNvPr id="4" name="灯片编号占位符 3"/>
          <p:cNvSpPr>
            <a:spLocks noGrp="1"/>
          </p:cNvSpPr>
          <p:nvPr>
            <p:ph type="sldNum" sz="quarter" idx="10"/>
          </p:nvPr>
        </p:nvSpPr>
        <p:spPr/>
        <p:txBody>
          <a:bodyPr/>
          <a:lstStyle/>
          <a:p>
            <a:fld id="{8F2BDDFC-3E8B-4153-9B0B-289BC605851C}" type="slidenum">
              <a:rPr lang="zh-CN" altLang="en-US" smtClean="0"/>
              <a:t>43</a:t>
            </a:fld>
            <a:endParaRPr lang="zh-CN" altLang="en-US"/>
          </a:p>
        </p:txBody>
      </p:sp>
    </p:spTree>
    <p:extLst>
      <p:ext uri="{BB962C8B-B14F-4D97-AF65-F5344CB8AC3E}">
        <p14:creationId xmlns:p14="http://schemas.microsoft.com/office/powerpoint/2010/main" val="74162007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静态链接，动态链接的概念。</a:t>
            </a:r>
          </a:p>
        </p:txBody>
      </p:sp>
      <p:sp>
        <p:nvSpPr>
          <p:cNvPr id="4" name="灯片编号占位符 3"/>
          <p:cNvSpPr>
            <a:spLocks noGrp="1"/>
          </p:cNvSpPr>
          <p:nvPr>
            <p:ph type="sldNum" sz="quarter" idx="10"/>
          </p:nvPr>
        </p:nvSpPr>
        <p:spPr/>
        <p:txBody>
          <a:bodyPr/>
          <a:lstStyle/>
          <a:p>
            <a:fld id="{8F2BDDFC-3E8B-4153-9B0B-289BC605851C}" type="slidenum">
              <a:rPr lang="zh-CN" altLang="en-US" smtClean="0"/>
              <a:t>47</a:t>
            </a:fld>
            <a:endParaRPr lang="zh-CN" altLang="en-US"/>
          </a:p>
        </p:txBody>
      </p:sp>
    </p:spTree>
    <p:extLst>
      <p:ext uri="{BB962C8B-B14F-4D97-AF65-F5344CB8AC3E}">
        <p14:creationId xmlns:p14="http://schemas.microsoft.com/office/powerpoint/2010/main" val="223058517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预处理器的工作原理</a:t>
            </a:r>
          </a:p>
        </p:txBody>
      </p:sp>
      <p:sp>
        <p:nvSpPr>
          <p:cNvPr id="4" name="灯片编号占位符 3"/>
          <p:cNvSpPr>
            <a:spLocks noGrp="1"/>
          </p:cNvSpPr>
          <p:nvPr>
            <p:ph type="sldNum" sz="quarter" idx="10"/>
          </p:nvPr>
        </p:nvSpPr>
        <p:spPr/>
        <p:txBody>
          <a:bodyPr/>
          <a:lstStyle/>
          <a:p>
            <a:fld id="{8F2BDDFC-3E8B-4153-9B0B-289BC605851C}" type="slidenum">
              <a:rPr lang="zh-CN" altLang="en-US" smtClean="0"/>
              <a:t>48</a:t>
            </a:fld>
            <a:endParaRPr lang="zh-CN" altLang="en-US"/>
          </a:p>
        </p:txBody>
      </p:sp>
    </p:spTree>
    <p:extLst>
      <p:ext uri="{BB962C8B-B14F-4D97-AF65-F5344CB8AC3E}">
        <p14:creationId xmlns:p14="http://schemas.microsoft.com/office/powerpoint/2010/main" val="18192876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F2BDDFC-3E8B-4153-9B0B-289BC605851C}" type="slidenum">
              <a:rPr lang="zh-CN" altLang="en-US" smtClean="0"/>
              <a:t>6</a:t>
            </a:fld>
            <a:endParaRPr lang="zh-CN" altLang="en-US"/>
          </a:p>
        </p:txBody>
      </p:sp>
    </p:spTree>
    <p:extLst>
      <p:ext uri="{BB962C8B-B14F-4D97-AF65-F5344CB8AC3E}">
        <p14:creationId xmlns:p14="http://schemas.microsoft.com/office/powerpoint/2010/main" val="423431601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F2BDDFC-3E8B-4153-9B0B-289BC605851C}" type="slidenum">
              <a:rPr lang="zh-CN" altLang="en-US" smtClean="0"/>
              <a:t>55</a:t>
            </a:fld>
            <a:endParaRPr lang="zh-CN" altLang="en-US"/>
          </a:p>
        </p:txBody>
      </p:sp>
    </p:spTree>
    <p:extLst>
      <p:ext uri="{BB962C8B-B14F-4D97-AF65-F5344CB8AC3E}">
        <p14:creationId xmlns:p14="http://schemas.microsoft.com/office/powerpoint/2010/main" val="174627161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指针调用</a:t>
            </a:r>
          </a:p>
        </p:txBody>
      </p:sp>
      <p:sp>
        <p:nvSpPr>
          <p:cNvPr id="4" name="灯片编号占位符 3"/>
          <p:cNvSpPr>
            <a:spLocks noGrp="1"/>
          </p:cNvSpPr>
          <p:nvPr>
            <p:ph type="sldNum" sz="quarter" idx="10"/>
          </p:nvPr>
        </p:nvSpPr>
        <p:spPr/>
        <p:txBody>
          <a:bodyPr/>
          <a:lstStyle/>
          <a:p>
            <a:fld id="{8F2BDDFC-3E8B-4153-9B0B-289BC605851C}" type="slidenum">
              <a:rPr lang="zh-CN" altLang="en-US" smtClean="0"/>
              <a:t>72</a:t>
            </a:fld>
            <a:endParaRPr lang="zh-CN" altLang="en-US"/>
          </a:p>
        </p:txBody>
      </p:sp>
    </p:spTree>
    <p:extLst>
      <p:ext uri="{BB962C8B-B14F-4D97-AF65-F5344CB8AC3E}">
        <p14:creationId xmlns:p14="http://schemas.microsoft.com/office/powerpoint/2010/main" val="33115847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触及计算机科学灵魂。</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什么叫计算？解答一个实际问题的步骤，或者叫算法。什么叫算法？什么是可以用算法解决的？什么是不能用算法解决的？计算机能做什么事情？</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为什么这门课会涉及这些内容？</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核心问题：</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哲学的核心问题</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男同学的核心问题</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女同学的核心问题</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8F2BDDFC-3E8B-4153-9B0B-289BC605851C}" type="slidenum">
              <a:rPr lang="zh-CN" altLang="en-US" smtClean="0"/>
              <a:t>10</a:t>
            </a:fld>
            <a:endParaRPr lang="zh-CN" altLang="en-US"/>
          </a:p>
        </p:txBody>
      </p:sp>
    </p:spTree>
    <p:extLst>
      <p:ext uri="{BB962C8B-B14F-4D97-AF65-F5344CB8AC3E}">
        <p14:creationId xmlns:p14="http://schemas.microsoft.com/office/powerpoint/2010/main" val="28914823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解释型语言和编译型语言相比的优势和劣势是什么？</a:t>
            </a:r>
            <a:endParaRPr lang="en-US" altLang="zh-CN" dirty="0"/>
          </a:p>
          <a:p>
            <a:r>
              <a:rPr lang="zh-CN" altLang="en-US" dirty="0"/>
              <a:t>很多动态的特性。</a:t>
            </a:r>
          </a:p>
        </p:txBody>
      </p:sp>
      <p:sp>
        <p:nvSpPr>
          <p:cNvPr id="4" name="灯片编号占位符 3"/>
          <p:cNvSpPr>
            <a:spLocks noGrp="1"/>
          </p:cNvSpPr>
          <p:nvPr>
            <p:ph type="sldNum" sz="quarter" idx="10"/>
          </p:nvPr>
        </p:nvSpPr>
        <p:spPr/>
        <p:txBody>
          <a:bodyPr/>
          <a:lstStyle/>
          <a:p>
            <a:fld id="{8F2BDDFC-3E8B-4153-9B0B-289BC605851C}" type="slidenum">
              <a:rPr lang="zh-CN" altLang="en-US" smtClean="0"/>
              <a:t>17</a:t>
            </a:fld>
            <a:endParaRPr lang="zh-CN" altLang="en-US"/>
          </a:p>
        </p:txBody>
      </p:sp>
    </p:spTree>
    <p:extLst>
      <p:ext uri="{BB962C8B-B14F-4D97-AF65-F5344CB8AC3E}">
        <p14:creationId xmlns:p14="http://schemas.microsoft.com/office/powerpoint/2010/main" val="10404652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kern="1200" dirty="0">
                <a:solidFill>
                  <a:schemeClr val="tx1"/>
                </a:solidFill>
                <a:effectLst/>
                <a:latin typeface="+mn-lt"/>
                <a:ea typeface="+mn-ea"/>
                <a:cs typeface="+mn-cs"/>
              </a:rPr>
              <a:t>1949</a:t>
            </a:r>
            <a:r>
              <a:rPr lang="zh-CN" altLang="en-US" sz="1200" b="0" i="0" kern="1200" dirty="0">
                <a:solidFill>
                  <a:schemeClr val="tx1"/>
                </a:solidFill>
                <a:effectLst/>
                <a:latin typeface="+mn-lt"/>
                <a:ea typeface="+mn-ea"/>
                <a:cs typeface="+mn-cs"/>
              </a:rPr>
              <a:t>年开始使用。</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Typical examples of large assembly language programs from this time are IBM PC </a:t>
            </a:r>
            <a:r>
              <a:rPr lang="en-US" altLang="zh-CN" sz="1200" b="0" i="0" u="none" strike="noStrike" kern="1200" dirty="0">
                <a:solidFill>
                  <a:schemeClr val="tx1"/>
                </a:solidFill>
                <a:effectLst/>
                <a:latin typeface="+mn-lt"/>
                <a:ea typeface="+mn-ea"/>
                <a:cs typeface="+mn-cs"/>
                <a:hlinkClick r:id="rId3" tooltip="DOS"/>
              </a:rPr>
              <a:t>DOS</a:t>
            </a:r>
            <a:r>
              <a:rPr lang="en-US" altLang="zh-CN" sz="1200" b="0" i="0" kern="1200" dirty="0">
                <a:solidFill>
                  <a:schemeClr val="tx1"/>
                </a:solidFill>
                <a:effectLst/>
                <a:latin typeface="+mn-lt"/>
                <a:ea typeface="+mn-ea"/>
                <a:cs typeface="+mn-cs"/>
              </a:rPr>
              <a:t> operating systems and early applications such as the </a:t>
            </a:r>
            <a:r>
              <a:rPr lang="en-US" altLang="zh-CN" sz="1200" b="0" i="0" u="none" strike="noStrike" kern="1200" dirty="0" err="1">
                <a:solidFill>
                  <a:schemeClr val="tx1"/>
                </a:solidFill>
                <a:effectLst/>
                <a:latin typeface="+mn-lt"/>
                <a:ea typeface="+mn-ea"/>
                <a:cs typeface="+mn-cs"/>
                <a:hlinkClick r:id="rId4" tooltip="Spreadsheet"/>
              </a:rPr>
              <a:t>spreadsheet</a:t>
            </a:r>
            <a:r>
              <a:rPr lang="en-US" altLang="zh-CN" sz="1200" b="0" i="0" kern="1200" dirty="0" err="1">
                <a:solidFill>
                  <a:schemeClr val="tx1"/>
                </a:solidFill>
                <a:effectLst/>
                <a:latin typeface="+mn-lt"/>
                <a:ea typeface="+mn-ea"/>
                <a:cs typeface="+mn-cs"/>
              </a:rPr>
              <a:t>program</a:t>
            </a:r>
            <a:r>
              <a:rPr lang="en-US" altLang="zh-CN" sz="1200" b="0" i="0" kern="1200" dirty="0">
                <a:solidFill>
                  <a:schemeClr val="tx1"/>
                </a:solidFill>
                <a:effectLst/>
                <a:latin typeface="+mn-lt"/>
                <a:ea typeface="+mn-ea"/>
                <a:cs typeface="+mn-cs"/>
              </a:rPr>
              <a:t> </a:t>
            </a:r>
            <a:r>
              <a:rPr lang="en-US" altLang="zh-CN" sz="1200" b="0" i="0" u="none" strike="noStrike" kern="1200" dirty="0">
                <a:solidFill>
                  <a:schemeClr val="tx1"/>
                </a:solidFill>
                <a:effectLst/>
                <a:latin typeface="+mn-lt"/>
                <a:ea typeface="+mn-ea"/>
                <a:cs typeface="+mn-cs"/>
                <a:hlinkClick r:id="rId5" tooltip="Lotus 1-2-3"/>
              </a:rPr>
              <a:t>Lotus 1-2-3</a:t>
            </a:r>
            <a:r>
              <a:rPr lang="en-US" altLang="zh-CN" sz="1200" b="0" i="0" kern="1200" dirty="0">
                <a:solidFill>
                  <a:schemeClr val="tx1"/>
                </a:solidFill>
                <a:effectLst/>
                <a:latin typeface="+mn-lt"/>
                <a:ea typeface="+mn-ea"/>
                <a:cs typeface="+mn-cs"/>
              </a:rPr>
              <a:t>. Even into the 1990s, most console video games were written in assembly, including most games for the </a:t>
            </a:r>
            <a:r>
              <a:rPr lang="en-US" altLang="zh-CN" sz="1200" b="0" i="0" u="none" strike="noStrike" kern="1200" dirty="0">
                <a:solidFill>
                  <a:schemeClr val="tx1"/>
                </a:solidFill>
                <a:effectLst/>
                <a:latin typeface="+mn-lt"/>
                <a:ea typeface="+mn-ea"/>
                <a:cs typeface="+mn-cs"/>
                <a:hlinkClick r:id="rId6" tooltip="Sega Mega Drive"/>
              </a:rPr>
              <a:t>Mega Drive/Genesis</a:t>
            </a:r>
            <a:r>
              <a:rPr lang="en-US" altLang="zh-CN" sz="1200" b="0" i="0" kern="1200" dirty="0">
                <a:solidFill>
                  <a:schemeClr val="tx1"/>
                </a:solidFill>
                <a:effectLst/>
                <a:latin typeface="+mn-lt"/>
                <a:ea typeface="+mn-ea"/>
                <a:cs typeface="+mn-cs"/>
              </a:rPr>
              <a:t> and </a:t>
            </a:r>
            <a:r>
              <a:rPr lang="en-US" altLang="zh-CN" sz="1200" b="0" i="0" kern="1200" dirty="0" err="1">
                <a:solidFill>
                  <a:schemeClr val="tx1"/>
                </a:solidFill>
                <a:effectLst/>
                <a:latin typeface="+mn-lt"/>
                <a:ea typeface="+mn-ea"/>
                <a:cs typeface="+mn-cs"/>
              </a:rPr>
              <a:t>the</a:t>
            </a:r>
            <a:r>
              <a:rPr lang="en-US" altLang="zh-CN" sz="1200" b="0" i="0" u="none" strike="noStrike" kern="1200" dirty="0" err="1">
                <a:solidFill>
                  <a:schemeClr val="tx1"/>
                </a:solidFill>
                <a:effectLst/>
                <a:latin typeface="+mn-lt"/>
                <a:ea typeface="+mn-ea"/>
                <a:cs typeface="+mn-cs"/>
                <a:hlinkClick r:id="rId7" tooltip="Super Nintendo Entertainment System"/>
              </a:rPr>
              <a:t>Super</a:t>
            </a:r>
            <a:r>
              <a:rPr lang="en-US" altLang="zh-CN" sz="1200" b="0" i="0" u="none" strike="noStrike" kern="1200" dirty="0">
                <a:solidFill>
                  <a:schemeClr val="tx1"/>
                </a:solidFill>
                <a:effectLst/>
                <a:latin typeface="+mn-lt"/>
                <a:ea typeface="+mn-ea"/>
                <a:cs typeface="+mn-cs"/>
                <a:hlinkClick r:id="rId7" tooltip="Super Nintendo Entertainment System"/>
              </a:rPr>
              <a:t> Nintendo Entertainment System</a:t>
            </a:r>
            <a:r>
              <a:rPr lang="en-US" altLang="zh-CN" sz="1200" b="0" i="0" kern="1200" dirty="0">
                <a:solidFill>
                  <a:schemeClr val="tx1"/>
                </a:solidFill>
                <a:effectLst/>
                <a:latin typeface="+mn-lt"/>
                <a:ea typeface="+mn-ea"/>
                <a:cs typeface="+mn-cs"/>
              </a:rPr>
              <a:t>.</a:t>
            </a:r>
            <a:endParaRPr lang="zh-CN" altLang="en-US" dirty="0"/>
          </a:p>
        </p:txBody>
      </p:sp>
      <p:sp>
        <p:nvSpPr>
          <p:cNvPr id="4" name="灯片编号占位符 3"/>
          <p:cNvSpPr>
            <a:spLocks noGrp="1"/>
          </p:cNvSpPr>
          <p:nvPr>
            <p:ph type="sldNum" sz="quarter" idx="10"/>
          </p:nvPr>
        </p:nvSpPr>
        <p:spPr/>
        <p:txBody>
          <a:bodyPr/>
          <a:lstStyle/>
          <a:p>
            <a:fld id="{8F2BDDFC-3E8B-4153-9B0B-289BC605851C}" type="slidenum">
              <a:rPr lang="zh-CN" altLang="en-US" smtClean="0"/>
              <a:t>18</a:t>
            </a:fld>
            <a:endParaRPr lang="zh-CN" altLang="en-US"/>
          </a:p>
        </p:txBody>
      </p:sp>
    </p:spTree>
    <p:extLst>
      <p:ext uri="{BB962C8B-B14F-4D97-AF65-F5344CB8AC3E}">
        <p14:creationId xmlns:p14="http://schemas.microsoft.com/office/powerpoint/2010/main" val="13718663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kern="1200" dirty="0">
                <a:solidFill>
                  <a:schemeClr val="tx1"/>
                </a:solidFill>
                <a:effectLst/>
                <a:latin typeface="+mn-lt"/>
                <a:ea typeface="+mn-ea"/>
                <a:cs typeface="+mn-cs"/>
              </a:rPr>
              <a:t>A </a:t>
            </a:r>
            <a:r>
              <a:rPr lang="en-US" altLang="zh-CN" sz="1200" b="1" i="0" kern="1200" dirty="0">
                <a:solidFill>
                  <a:schemeClr val="tx1"/>
                </a:solidFill>
                <a:effectLst/>
                <a:latin typeface="+mn-lt"/>
                <a:ea typeface="+mn-ea"/>
                <a:cs typeface="+mn-cs"/>
              </a:rPr>
              <a:t>cross compiler</a:t>
            </a:r>
            <a:r>
              <a:rPr lang="en-US" altLang="zh-CN" sz="1200" b="0" i="0" kern="1200" dirty="0">
                <a:solidFill>
                  <a:schemeClr val="tx1"/>
                </a:solidFill>
                <a:effectLst/>
                <a:latin typeface="+mn-lt"/>
                <a:ea typeface="+mn-ea"/>
                <a:cs typeface="+mn-cs"/>
              </a:rPr>
              <a:t> is a </a:t>
            </a:r>
            <a:r>
              <a:rPr lang="en-US" altLang="zh-CN" sz="1200" b="0" i="0" u="none" strike="noStrike" kern="1200" dirty="0">
                <a:solidFill>
                  <a:schemeClr val="tx1"/>
                </a:solidFill>
                <a:effectLst/>
                <a:latin typeface="+mn-lt"/>
                <a:ea typeface="+mn-ea"/>
                <a:cs typeface="+mn-cs"/>
                <a:hlinkClick r:id="rId3" tooltip="Compiler"/>
              </a:rPr>
              <a:t>compiler</a:t>
            </a:r>
            <a:r>
              <a:rPr lang="en-US" altLang="zh-CN" sz="1200" b="0" i="0" kern="1200" dirty="0">
                <a:solidFill>
                  <a:schemeClr val="tx1"/>
                </a:solidFill>
                <a:effectLst/>
                <a:latin typeface="+mn-lt"/>
                <a:ea typeface="+mn-ea"/>
                <a:cs typeface="+mn-cs"/>
              </a:rPr>
              <a:t> capable of creating </a:t>
            </a:r>
            <a:r>
              <a:rPr lang="en-US" altLang="zh-CN" sz="1200" b="0" i="0" u="none" strike="noStrike" kern="1200" dirty="0">
                <a:solidFill>
                  <a:schemeClr val="tx1"/>
                </a:solidFill>
                <a:effectLst/>
                <a:latin typeface="+mn-lt"/>
                <a:ea typeface="+mn-ea"/>
                <a:cs typeface="+mn-cs"/>
                <a:hlinkClick r:id="rId4" tooltip="Executable"/>
              </a:rPr>
              <a:t>executable</a:t>
            </a:r>
            <a:r>
              <a:rPr lang="en-US" altLang="zh-CN" sz="1200" b="0" i="0" kern="1200" dirty="0">
                <a:solidFill>
                  <a:schemeClr val="tx1"/>
                </a:solidFill>
                <a:effectLst/>
                <a:latin typeface="+mn-lt"/>
                <a:ea typeface="+mn-ea"/>
                <a:cs typeface="+mn-cs"/>
              </a:rPr>
              <a:t> code for a </a:t>
            </a:r>
            <a:r>
              <a:rPr lang="en-US" altLang="zh-CN" sz="1200" b="0" i="0" u="none" strike="noStrike" kern="1200" dirty="0">
                <a:solidFill>
                  <a:schemeClr val="tx1"/>
                </a:solidFill>
                <a:effectLst/>
                <a:latin typeface="+mn-lt"/>
                <a:ea typeface="+mn-ea"/>
                <a:cs typeface="+mn-cs"/>
                <a:hlinkClick r:id="rId5" tooltip="Platform (computing)"/>
              </a:rPr>
              <a:t>platform</a:t>
            </a:r>
            <a:r>
              <a:rPr lang="en-US" altLang="zh-CN" sz="1200" b="0" i="0" kern="1200" dirty="0">
                <a:solidFill>
                  <a:schemeClr val="tx1"/>
                </a:solidFill>
                <a:effectLst/>
                <a:latin typeface="+mn-lt"/>
                <a:ea typeface="+mn-ea"/>
                <a:cs typeface="+mn-cs"/>
              </a:rPr>
              <a:t> other than the one on which the compiler is running. For example, a compiler that runs on a </a:t>
            </a:r>
            <a:r>
              <a:rPr lang="en-US" altLang="zh-CN" sz="1200" b="0" i="0" u="none" strike="noStrike" kern="1200" dirty="0">
                <a:solidFill>
                  <a:schemeClr val="tx1"/>
                </a:solidFill>
                <a:effectLst/>
                <a:latin typeface="+mn-lt"/>
                <a:ea typeface="+mn-ea"/>
                <a:cs typeface="+mn-cs"/>
                <a:hlinkClick r:id="rId6" tooltip="Windows 7"/>
              </a:rPr>
              <a:t>Windows 7</a:t>
            </a:r>
            <a:r>
              <a:rPr lang="en-US" altLang="zh-CN" sz="1200" b="0" i="0" kern="1200" dirty="0">
                <a:solidFill>
                  <a:schemeClr val="tx1"/>
                </a:solidFill>
                <a:effectLst/>
                <a:latin typeface="+mn-lt"/>
                <a:ea typeface="+mn-ea"/>
                <a:cs typeface="+mn-cs"/>
              </a:rPr>
              <a:t> </a:t>
            </a:r>
            <a:r>
              <a:rPr lang="en-US" altLang="zh-CN" sz="1200" b="0" i="0" u="none" strike="noStrike" kern="1200" dirty="0">
                <a:solidFill>
                  <a:schemeClr val="tx1"/>
                </a:solidFill>
                <a:effectLst/>
                <a:latin typeface="+mn-lt"/>
                <a:ea typeface="+mn-ea"/>
                <a:cs typeface="+mn-cs"/>
                <a:hlinkClick r:id="rId7" tooltip="Personal computer"/>
              </a:rPr>
              <a:t>PC</a:t>
            </a:r>
            <a:r>
              <a:rPr lang="en-US" altLang="zh-CN" sz="1200" b="0" i="0" kern="1200" dirty="0">
                <a:solidFill>
                  <a:schemeClr val="tx1"/>
                </a:solidFill>
                <a:effectLst/>
                <a:latin typeface="+mn-lt"/>
                <a:ea typeface="+mn-ea"/>
                <a:cs typeface="+mn-cs"/>
              </a:rPr>
              <a:t> but generates code that runs </a:t>
            </a:r>
            <a:r>
              <a:rPr lang="en-US" altLang="zh-CN" sz="1200" b="0" i="0" kern="1200" dirty="0" err="1">
                <a:solidFill>
                  <a:schemeClr val="tx1"/>
                </a:solidFill>
                <a:effectLst/>
                <a:latin typeface="+mn-lt"/>
                <a:ea typeface="+mn-ea"/>
                <a:cs typeface="+mn-cs"/>
              </a:rPr>
              <a:t>on</a:t>
            </a:r>
            <a:r>
              <a:rPr lang="en-US" altLang="zh-CN" sz="1200" b="0" i="0" u="none" strike="noStrike" kern="1200" dirty="0" err="1">
                <a:solidFill>
                  <a:schemeClr val="tx1"/>
                </a:solidFill>
                <a:effectLst/>
                <a:latin typeface="+mn-lt"/>
                <a:ea typeface="+mn-ea"/>
                <a:cs typeface="+mn-cs"/>
                <a:hlinkClick r:id="rId8" tooltip="Android (operating system)"/>
              </a:rPr>
              <a:t>Android</a:t>
            </a:r>
            <a:r>
              <a:rPr lang="en-US" altLang="zh-CN" sz="1200" b="0" i="0" kern="1200" dirty="0">
                <a:solidFill>
                  <a:schemeClr val="tx1"/>
                </a:solidFill>
                <a:effectLst/>
                <a:latin typeface="+mn-lt"/>
                <a:ea typeface="+mn-ea"/>
                <a:cs typeface="+mn-cs"/>
              </a:rPr>
              <a:t> </a:t>
            </a:r>
            <a:r>
              <a:rPr lang="en-US" altLang="zh-CN" sz="1200" b="0" i="0" u="none" strike="noStrike" kern="1200" dirty="0">
                <a:solidFill>
                  <a:schemeClr val="tx1"/>
                </a:solidFill>
                <a:effectLst/>
                <a:latin typeface="+mn-lt"/>
                <a:ea typeface="+mn-ea"/>
                <a:cs typeface="+mn-cs"/>
                <a:hlinkClick r:id="rId9" tooltip="Smartphone"/>
              </a:rPr>
              <a:t>smartphone</a:t>
            </a:r>
            <a:r>
              <a:rPr lang="en-US" altLang="zh-CN" sz="1200" b="0" i="0" kern="1200" dirty="0">
                <a:solidFill>
                  <a:schemeClr val="tx1"/>
                </a:solidFill>
                <a:effectLst/>
                <a:latin typeface="+mn-lt"/>
                <a:ea typeface="+mn-ea"/>
                <a:cs typeface="+mn-cs"/>
              </a:rPr>
              <a:t> is a cross compiler.</a:t>
            </a:r>
          </a:p>
          <a:p>
            <a:endParaRPr lang="en-US" altLang="zh-CN" sz="1200" b="0" i="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In </a:t>
            </a:r>
            <a:r>
              <a:rPr lang="en-US" altLang="zh-CN" sz="1200" b="0" i="0" u="none" strike="noStrike" kern="1200" dirty="0">
                <a:solidFill>
                  <a:schemeClr val="tx1"/>
                </a:solidFill>
                <a:effectLst/>
                <a:latin typeface="+mn-lt"/>
                <a:ea typeface="+mn-ea"/>
                <a:cs typeface="+mn-cs"/>
                <a:hlinkClick r:id="rId10" tooltip="Software engineering"/>
              </a:rPr>
              <a:t>software engineering</a:t>
            </a:r>
            <a:r>
              <a:rPr lang="en-US" altLang="zh-CN" sz="1200" b="0" i="0" kern="1200" dirty="0">
                <a:solidFill>
                  <a:schemeClr val="tx1"/>
                </a:solidFill>
                <a:effectLst/>
                <a:latin typeface="+mn-lt"/>
                <a:ea typeface="+mn-ea"/>
                <a:cs typeface="+mn-cs"/>
              </a:rPr>
              <a:t>, </a:t>
            </a:r>
            <a:r>
              <a:rPr lang="en-US" altLang="zh-CN" sz="1200" b="1" i="0" kern="1200" dirty="0">
                <a:solidFill>
                  <a:schemeClr val="tx1"/>
                </a:solidFill>
                <a:effectLst/>
                <a:latin typeface="+mn-lt"/>
                <a:ea typeface="+mn-ea"/>
                <a:cs typeface="+mn-cs"/>
              </a:rPr>
              <a:t>retargeting</a:t>
            </a:r>
            <a:r>
              <a:rPr lang="en-US" altLang="zh-CN" sz="1200" b="0" i="0" kern="1200" dirty="0">
                <a:solidFill>
                  <a:schemeClr val="tx1"/>
                </a:solidFill>
                <a:effectLst/>
                <a:latin typeface="+mn-lt"/>
                <a:ea typeface="+mn-ea"/>
                <a:cs typeface="+mn-cs"/>
              </a:rPr>
              <a:t> is an attribute of software development tools that have been specifically designed to generate code for more than one computing platform.</a:t>
            </a:r>
            <a:endParaRPr lang="zh-CN" altLang="en-US" dirty="0"/>
          </a:p>
        </p:txBody>
      </p:sp>
      <p:sp>
        <p:nvSpPr>
          <p:cNvPr id="4" name="灯片编号占位符 3"/>
          <p:cNvSpPr>
            <a:spLocks noGrp="1"/>
          </p:cNvSpPr>
          <p:nvPr>
            <p:ph type="sldNum" sz="quarter" idx="10"/>
          </p:nvPr>
        </p:nvSpPr>
        <p:spPr/>
        <p:txBody>
          <a:bodyPr/>
          <a:lstStyle/>
          <a:p>
            <a:fld id="{8F2BDDFC-3E8B-4153-9B0B-289BC605851C}" type="slidenum">
              <a:rPr lang="zh-CN" altLang="en-US" smtClean="0"/>
              <a:t>20</a:t>
            </a:fld>
            <a:endParaRPr lang="zh-CN" altLang="en-US"/>
          </a:p>
        </p:txBody>
      </p:sp>
    </p:spTree>
    <p:extLst>
      <p:ext uri="{BB962C8B-B14F-4D97-AF65-F5344CB8AC3E}">
        <p14:creationId xmlns:p14="http://schemas.microsoft.com/office/powerpoint/2010/main" val="33914672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计算机不能做人不能做的事情。</a:t>
            </a:r>
          </a:p>
        </p:txBody>
      </p:sp>
      <p:sp>
        <p:nvSpPr>
          <p:cNvPr id="4" name="灯片编号占位符 3"/>
          <p:cNvSpPr>
            <a:spLocks noGrp="1"/>
          </p:cNvSpPr>
          <p:nvPr>
            <p:ph type="sldNum" sz="quarter" idx="10"/>
          </p:nvPr>
        </p:nvSpPr>
        <p:spPr/>
        <p:txBody>
          <a:bodyPr/>
          <a:lstStyle/>
          <a:p>
            <a:fld id="{8F2BDDFC-3E8B-4153-9B0B-289BC605851C}" type="slidenum">
              <a:rPr lang="zh-CN" altLang="en-US" smtClean="0"/>
              <a:t>22</a:t>
            </a:fld>
            <a:endParaRPr lang="zh-CN" altLang="en-US"/>
          </a:p>
        </p:txBody>
      </p:sp>
    </p:spTree>
    <p:extLst>
      <p:ext uri="{BB962C8B-B14F-4D97-AF65-F5344CB8AC3E}">
        <p14:creationId xmlns:p14="http://schemas.microsoft.com/office/powerpoint/2010/main" val="19780709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最早出现的语言，也是现在最常用的语言</a:t>
            </a:r>
            <a:endParaRPr lang="en-US" altLang="zh-CN" dirty="0"/>
          </a:p>
          <a:p>
            <a:endParaRPr lang="en-US" altLang="zh-CN" dirty="0"/>
          </a:p>
          <a:p>
            <a:endParaRPr lang="en-US" altLang="zh-CN" dirty="0"/>
          </a:p>
          <a:p>
            <a:r>
              <a:rPr lang="zh-CN" altLang="en-US" dirty="0"/>
              <a:t>计算机发明不是用来玩的，用来表达感情。</a:t>
            </a:r>
            <a:endParaRPr lang="en-US" altLang="zh-CN" dirty="0"/>
          </a:p>
          <a:p>
            <a:r>
              <a:rPr lang="zh-CN" altLang="en-US" dirty="0"/>
              <a:t>冯诺曼体系结构</a:t>
            </a:r>
          </a:p>
        </p:txBody>
      </p:sp>
      <p:sp>
        <p:nvSpPr>
          <p:cNvPr id="4" name="灯片编号占位符 3"/>
          <p:cNvSpPr>
            <a:spLocks noGrp="1"/>
          </p:cNvSpPr>
          <p:nvPr>
            <p:ph type="sldNum" sz="quarter" idx="10"/>
          </p:nvPr>
        </p:nvSpPr>
        <p:spPr/>
        <p:txBody>
          <a:bodyPr/>
          <a:lstStyle/>
          <a:p>
            <a:fld id="{8F2BDDFC-3E8B-4153-9B0B-289BC605851C}" type="slidenum">
              <a:rPr lang="zh-CN" altLang="en-US" smtClean="0"/>
              <a:t>23</a:t>
            </a:fld>
            <a:endParaRPr lang="zh-CN" altLang="en-US"/>
          </a:p>
        </p:txBody>
      </p:sp>
    </p:spTree>
    <p:extLst>
      <p:ext uri="{BB962C8B-B14F-4D97-AF65-F5344CB8AC3E}">
        <p14:creationId xmlns:p14="http://schemas.microsoft.com/office/powerpoint/2010/main" val="807619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AE817476-0DCB-4384-8BD4-B615F884C664}" type="datetime1">
              <a:rPr lang="zh-CN" altLang="en-US" smtClean="0"/>
              <a:t>2019-09-05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73EEFB0-B63D-4295-A631-D63A173DC90C}" type="slidenum">
              <a:rPr lang="zh-CN" altLang="en-US" smtClean="0"/>
              <a:t>‹#›</a:t>
            </a:fld>
            <a:endParaRPr lang="zh-CN" altLang="en-US"/>
          </a:p>
        </p:txBody>
      </p:sp>
    </p:spTree>
    <p:extLst>
      <p:ext uri="{BB962C8B-B14F-4D97-AF65-F5344CB8AC3E}">
        <p14:creationId xmlns:p14="http://schemas.microsoft.com/office/powerpoint/2010/main" val="29064291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D204598-05D8-4189-AE87-01F671EABFB1}" type="datetime1">
              <a:rPr lang="zh-CN" altLang="en-US" smtClean="0"/>
              <a:t>2019-09-05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73EEFB0-B63D-4295-A631-D63A173DC90C}" type="slidenum">
              <a:rPr lang="zh-CN" altLang="en-US" smtClean="0"/>
              <a:t>‹#›</a:t>
            </a:fld>
            <a:endParaRPr lang="zh-CN" altLang="en-US"/>
          </a:p>
        </p:txBody>
      </p:sp>
    </p:spTree>
    <p:extLst>
      <p:ext uri="{BB962C8B-B14F-4D97-AF65-F5344CB8AC3E}">
        <p14:creationId xmlns:p14="http://schemas.microsoft.com/office/powerpoint/2010/main" val="34792588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2830592F-E811-4499-A84C-81006D734EAD}" type="datetime1">
              <a:rPr lang="zh-CN" altLang="en-US" smtClean="0"/>
              <a:t>2019-09-05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73EEFB0-B63D-4295-A631-D63A173DC90C}" type="slidenum">
              <a:rPr lang="zh-CN" altLang="en-US" smtClean="0"/>
              <a:t>‹#›</a:t>
            </a:fld>
            <a:endParaRPr lang="zh-CN" altLang="en-US"/>
          </a:p>
        </p:txBody>
      </p:sp>
    </p:spTree>
    <p:extLst>
      <p:ext uri="{BB962C8B-B14F-4D97-AF65-F5344CB8AC3E}">
        <p14:creationId xmlns:p14="http://schemas.microsoft.com/office/powerpoint/2010/main" val="24555221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fourObj">
  <p:cSld name="标题和四项内容">
    <p:spTree>
      <p:nvGrpSpPr>
        <p:cNvPr id="1" name=""/>
        <p:cNvGrpSpPr/>
        <p:nvPr/>
      </p:nvGrpSpPr>
      <p:grpSpPr>
        <a:xfrm>
          <a:off x="0" y="0"/>
          <a:ext cx="0" cy="0"/>
          <a:chOff x="0" y="0"/>
          <a:chExt cx="0" cy="0"/>
        </a:xfrm>
      </p:grpSpPr>
      <p:sp>
        <p:nvSpPr>
          <p:cNvPr id="2" name="标题 1"/>
          <p:cNvSpPr>
            <a:spLocks noGrp="1"/>
          </p:cNvSpPr>
          <p:nvPr>
            <p:ph type="title" sz="quarter"/>
          </p:nvPr>
        </p:nvSpPr>
        <p:spPr>
          <a:xfrm>
            <a:off x="609600" y="274638"/>
            <a:ext cx="10972800" cy="1143000"/>
          </a:xfrm>
        </p:spPr>
        <p:txBody>
          <a:bodyPr/>
          <a:lstStyle/>
          <a:p>
            <a:r>
              <a:rPr lang="zh-CN" altLang="en-US"/>
              <a:t>单击此处编辑母版标题样式</a:t>
            </a:r>
          </a:p>
        </p:txBody>
      </p:sp>
      <p:sp>
        <p:nvSpPr>
          <p:cNvPr id="3" name="内容占位符 2"/>
          <p:cNvSpPr>
            <a:spLocks noGrp="1"/>
          </p:cNvSpPr>
          <p:nvPr>
            <p:ph sz="quarter" idx="1"/>
          </p:nvPr>
        </p:nvSpPr>
        <p:spPr>
          <a:xfrm>
            <a:off x="609600" y="1600200"/>
            <a:ext cx="5384800" cy="21859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quarter" idx="2"/>
          </p:nvPr>
        </p:nvSpPr>
        <p:spPr>
          <a:xfrm>
            <a:off x="6197600" y="1600200"/>
            <a:ext cx="5384800" cy="21859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内容占位符 4"/>
          <p:cNvSpPr>
            <a:spLocks noGrp="1"/>
          </p:cNvSpPr>
          <p:nvPr>
            <p:ph sz="quarter" idx="3"/>
          </p:nvPr>
        </p:nvSpPr>
        <p:spPr>
          <a:xfrm>
            <a:off x="609600" y="3938589"/>
            <a:ext cx="5384800" cy="2187575"/>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内容占位符 5"/>
          <p:cNvSpPr>
            <a:spLocks noGrp="1"/>
          </p:cNvSpPr>
          <p:nvPr>
            <p:ph sz="quarter" idx="4"/>
          </p:nvPr>
        </p:nvSpPr>
        <p:spPr>
          <a:xfrm>
            <a:off x="6197600" y="3938589"/>
            <a:ext cx="5384800" cy="2187575"/>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a:xfrm>
            <a:off x="609600" y="6245225"/>
            <a:ext cx="2844800" cy="476250"/>
          </a:xfrm>
        </p:spPr>
        <p:txBody>
          <a:bodyPr/>
          <a:lstStyle>
            <a:lvl1pPr>
              <a:defRPr/>
            </a:lvl1pPr>
          </a:lstStyle>
          <a:p>
            <a:fld id="{29F9F057-B0B8-4F14-A6B5-01FD892D9219}" type="datetime1">
              <a:rPr lang="zh-CN" altLang="en-US" smtClean="0"/>
              <a:t>2019-09-05</a:t>
            </a:fld>
            <a:endParaRPr lang="en-US" altLang="zh-CN"/>
          </a:p>
        </p:txBody>
      </p:sp>
      <p:sp>
        <p:nvSpPr>
          <p:cNvPr id="8" name="页脚占位符 7"/>
          <p:cNvSpPr>
            <a:spLocks noGrp="1"/>
          </p:cNvSpPr>
          <p:nvPr>
            <p:ph type="ftr" sz="quarter" idx="11"/>
          </p:nvPr>
        </p:nvSpPr>
        <p:spPr>
          <a:xfrm>
            <a:off x="4165600" y="6245225"/>
            <a:ext cx="3860800" cy="476250"/>
          </a:xfrm>
        </p:spPr>
        <p:txBody>
          <a:bodyPr/>
          <a:lstStyle>
            <a:lvl1pPr>
              <a:defRPr/>
            </a:lvl1pPr>
          </a:lstStyle>
          <a:p>
            <a:endParaRPr lang="en-US" altLang="zh-CN"/>
          </a:p>
        </p:txBody>
      </p:sp>
      <p:sp>
        <p:nvSpPr>
          <p:cNvPr id="9" name="灯片编号占位符 8"/>
          <p:cNvSpPr>
            <a:spLocks noGrp="1"/>
          </p:cNvSpPr>
          <p:nvPr>
            <p:ph type="sldNum" sz="quarter" idx="12"/>
          </p:nvPr>
        </p:nvSpPr>
        <p:spPr>
          <a:xfrm>
            <a:off x="8737600" y="6245225"/>
            <a:ext cx="2844800" cy="476250"/>
          </a:xfrm>
        </p:spPr>
        <p:txBody>
          <a:bodyPr/>
          <a:lstStyle>
            <a:lvl1pPr>
              <a:defRPr/>
            </a:lvl1pPr>
          </a:lstStyle>
          <a:p>
            <a:fld id="{EB4F78E4-D8D1-4032-A849-CA7DE3252C9E}" type="slidenum">
              <a:rPr lang="en-US" altLang="zh-CN"/>
              <a:pPr/>
              <a:t>‹#›</a:t>
            </a:fld>
            <a:endParaRPr lang="en-US" altLang="zh-CN"/>
          </a:p>
        </p:txBody>
      </p:sp>
    </p:spTree>
    <p:extLst>
      <p:ext uri="{BB962C8B-B14F-4D97-AF65-F5344CB8AC3E}">
        <p14:creationId xmlns:p14="http://schemas.microsoft.com/office/powerpoint/2010/main" val="40105723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35A58EC4-7847-4112-A3C7-951CDC4BFDB9}" type="datetime1">
              <a:rPr lang="zh-CN" altLang="en-US" smtClean="0"/>
              <a:t>2019-09-05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73EEFB0-B63D-4295-A631-D63A173DC90C}" type="slidenum">
              <a:rPr lang="zh-CN" altLang="en-US" smtClean="0"/>
              <a:t>‹#›</a:t>
            </a:fld>
            <a:endParaRPr lang="zh-CN" altLang="en-US"/>
          </a:p>
        </p:txBody>
      </p:sp>
    </p:spTree>
    <p:extLst>
      <p:ext uri="{BB962C8B-B14F-4D97-AF65-F5344CB8AC3E}">
        <p14:creationId xmlns:p14="http://schemas.microsoft.com/office/powerpoint/2010/main" val="36120948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51EDECA9-40A3-46D9-A9D7-0DF22F58DD64}" type="datetime1">
              <a:rPr lang="zh-CN" altLang="en-US" smtClean="0"/>
              <a:t>2019-09-05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73EEFB0-B63D-4295-A631-D63A173DC90C}" type="slidenum">
              <a:rPr lang="zh-CN" altLang="en-US" smtClean="0"/>
              <a:t>‹#›</a:t>
            </a:fld>
            <a:endParaRPr lang="zh-CN" altLang="en-US"/>
          </a:p>
        </p:txBody>
      </p:sp>
    </p:spTree>
    <p:extLst>
      <p:ext uri="{BB962C8B-B14F-4D97-AF65-F5344CB8AC3E}">
        <p14:creationId xmlns:p14="http://schemas.microsoft.com/office/powerpoint/2010/main" val="1850218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43ED96F2-E7D7-4653-BF8F-20247065939E}" type="datetime1">
              <a:rPr lang="zh-CN" altLang="en-US" smtClean="0"/>
              <a:t>2019-09-05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73EEFB0-B63D-4295-A631-D63A173DC90C}" type="slidenum">
              <a:rPr lang="zh-CN" altLang="en-US" smtClean="0"/>
              <a:t>‹#›</a:t>
            </a:fld>
            <a:endParaRPr lang="zh-CN" altLang="en-US"/>
          </a:p>
        </p:txBody>
      </p:sp>
    </p:spTree>
    <p:extLst>
      <p:ext uri="{BB962C8B-B14F-4D97-AF65-F5344CB8AC3E}">
        <p14:creationId xmlns:p14="http://schemas.microsoft.com/office/powerpoint/2010/main" val="36217890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714FA4E9-2656-449D-9B92-A572C39654A5}" type="datetime1">
              <a:rPr lang="zh-CN" altLang="en-US" smtClean="0"/>
              <a:t>2019-09-05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73EEFB0-B63D-4295-A631-D63A173DC90C}" type="slidenum">
              <a:rPr lang="zh-CN" altLang="en-US" smtClean="0"/>
              <a:t>‹#›</a:t>
            </a:fld>
            <a:endParaRPr lang="zh-CN" altLang="en-US"/>
          </a:p>
        </p:txBody>
      </p:sp>
    </p:spTree>
    <p:extLst>
      <p:ext uri="{BB962C8B-B14F-4D97-AF65-F5344CB8AC3E}">
        <p14:creationId xmlns:p14="http://schemas.microsoft.com/office/powerpoint/2010/main" val="11078252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9ACDBDFC-085B-46F9-857E-0A37335CDB7D}" type="datetime1">
              <a:rPr lang="zh-CN" altLang="en-US" smtClean="0"/>
              <a:t>2019-09-05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73EEFB0-B63D-4295-A631-D63A173DC90C}" type="slidenum">
              <a:rPr lang="zh-CN" altLang="en-US" smtClean="0"/>
              <a:t>‹#›</a:t>
            </a:fld>
            <a:endParaRPr lang="zh-CN" altLang="en-US"/>
          </a:p>
        </p:txBody>
      </p:sp>
    </p:spTree>
    <p:extLst>
      <p:ext uri="{BB962C8B-B14F-4D97-AF65-F5344CB8AC3E}">
        <p14:creationId xmlns:p14="http://schemas.microsoft.com/office/powerpoint/2010/main" val="14917668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C42D0270-5200-467D-A7E2-D1B902B34E2F}" type="datetime1">
              <a:rPr lang="zh-CN" altLang="en-US" smtClean="0"/>
              <a:t>2019-09-05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73EEFB0-B63D-4295-A631-D63A173DC90C}" type="slidenum">
              <a:rPr lang="zh-CN" altLang="en-US" smtClean="0"/>
              <a:t>‹#›</a:t>
            </a:fld>
            <a:endParaRPr lang="zh-CN" altLang="en-US"/>
          </a:p>
        </p:txBody>
      </p:sp>
    </p:spTree>
    <p:extLst>
      <p:ext uri="{BB962C8B-B14F-4D97-AF65-F5344CB8AC3E}">
        <p14:creationId xmlns:p14="http://schemas.microsoft.com/office/powerpoint/2010/main" val="2636315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C5B3C1F3-A75F-44CB-AD32-1BB2E23817DC}" type="datetime1">
              <a:rPr lang="zh-CN" altLang="en-US" smtClean="0"/>
              <a:t>2019-09-05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73EEFB0-B63D-4295-A631-D63A173DC90C}" type="slidenum">
              <a:rPr lang="zh-CN" altLang="en-US" smtClean="0"/>
              <a:t>‹#›</a:t>
            </a:fld>
            <a:endParaRPr lang="zh-CN" altLang="en-US"/>
          </a:p>
        </p:txBody>
      </p:sp>
    </p:spTree>
    <p:extLst>
      <p:ext uri="{BB962C8B-B14F-4D97-AF65-F5344CB8AC3E}">
        <p14:creationId xmlns:p14="http://schemas.microsoft.com/office/powerpoint/2010/main" val="23148981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72BE6CF5-2FBC-4332-B447-D440DB4A29CE}" type="datetime1">
              <a:rPr lang="zh-CN" altLang="en-US" smtClean="0"/>
              <a:t>2019-09-05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73EEFB0-B63D-4295-A631-D63A173DC90C}" type="slidenum">
              <a:rPr lang="zh-CN" altLang="en-US" smtClean="0"/>
              <a:t>‹#›</a:t>
            </a:fld>
            <a:endParaRPr lang="zh-CN" altLang="en-US"/>
          </a:p>
        </p:txBody>
      </p:sp>
    </p:spTree>
    <p:extLst>
      <p:ext uri="{BB962C8B-B14F-4D97-AF65-F5344CB8AC3E}">
        <p14:creationId xmlns:p14="http://schemas.microsoft.com/office/powerpoint/2010/main" val="20966322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9817EF5-B876-4C7E-956F-5CAB68406841}" type="datetime1">
              <a:rPr lang="zh-CN" altLang="en-US" smtClean="0"/>
              <a:t>2019-09-05</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73EEFB0-B63D-4295-A631-D63A173DC90C}" type="slidenum">
              <a:rPr lang="zh-CN" altLang="en-US" smtClean="0"/>
              <a:t>‹#›</a:t>
            </a:fld>
            <a:endParaRPr lang="zh-CN" altLang="en-US"/>
          </a:p>
        </p:txBody>
      </p:sp>
    </p:spTree>
    <p:extLst>
      <p:ext uri="{BB962C8B-B14F-4D97-AF65-F5344CB8AC3E}">
        <p14:creationId xmlns:p14="http://schemas.microsoft.com/office/powerpoint/2010/main" val="3462151383"/>
      </p:ext>
    </p:extLst>
  </p:cSld>
  <p:clrMap bg1="lt1" tx1="dk1" bg2="lt2" tx2="dk2" accent1="accent1" accent2="accent2" accent3="accent3" accent4="accent4" accent5="accent5" accent6="accent6" hlink="hlink" folHlink="folHlink"/>
  <p:sldLayoutIdLst>
    <p:sldLayoutId id="2147483732" r:id="rId1"/>
    <p:sldLayoutId id="2147483733" r:id="rId2"/>
    <p:sldLayoutId id="2147483734" r:id="rId3"/>
    <p:sldLayoutId id="2147483735" r:id="rId4"/>
    <p:sldLayoutId id="2147483736" r:id="rId5"/>
    <p:sldLayoutId id="2147483737" r:id="rId6"/>
    <p:sldLayoutId id="2147483738" r:id="rId7"/>
    <p:sldLayoutId id="2147483739" r:id="rId8"/>
    <p:sldLayoutId id="2147483740" r:id="rId9"/>
    <p:sldLayoutId id="2147483741" r:id="rId10"/>
    <p:sldLayoutId id="2147483742" r:id="rId11"/>
    <p:sldLayoutId id="2147483743" r:id="rId12"/>
  </p:sldLayoutIdLst>
  <p:hf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image.baidu.com/i?ct=503316480&amp;z=0&amp;tn=baiduimagedetail&amp;word=John+Backus&amp;in=24500&amp;cl=2&amp;cm=1&amp;sc=0&amp;lm=-1&amp;pn=1&amp;rn=1&amp;di=1432468980&amp;ln=5"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8.jpeg"/></Relationships>
</file>

<file path=ppt/slides/_rels/slide28.xml.rels><?xml version="1.0" encoding="UTF-8" standalone="yes"?>
<Relationships xmlns="http://schemas.openxmlformats.org/package/2006/relationships"><Relationship Id="rId3" Type="http://schemas.openxmlformats.org/officeDocument/2006/relationships/hyperlink" Target="https://zh.wikipedia.org/wiki/%E5%AD%A6%E8%80%85"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19.png"/></Relationships>
</file>

<file path=ppt/slides/_rels/slide2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32.xml.rels><?xml version="1.0" encoding="UTF-8" standalone="yes"?>
<Relationships xmlns="http://schemas.openxmlformats.org/package/2006/relationships"><Relationship Id="rId3" Type="http://schemas.openxmlformats.org/officeDocument/2006/relationships/hyperlink" Target="http://image.baidu.com/i?ct=503316480&amp;z=0&amp;tn=baiduimagedetail&amp;word=qq%B1%ED%C7%E9+%B7%B3%D4%EA&amp;in=16390&amp;cl=2&amp;cm=1&amp;sc=0&amp;lm=-1&amp;pn=6&amp;rn=1&amp;di=1357171100&amp;ln=9"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25.jpe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3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3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4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43.png"/></Relationships>
</file>

<file path=ppt/slides/_rels/slide48.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8" Type="http://schemas.openxmlformats.org/officeDocument/2006/relationships/image" Target="../media/image49.emf"/><Relationship Id="rId13" Type="http://schemas.openxmlformats.org/officeDocument/2006/relationships/oleObject" Target="../embeddings/oleObject6.bin"/><Relationship Id="rId3" Type="http://schemas.openxmlformats.org/officeDocument/2006/relationships/oleObject" Target="../embeddings/oleObject1.bin"/><Relationship Id="rId7" Type="http://schemas.openxmlformats.org/officeDocument/2006/relationships/oleObject" Target="../embeddings/oleObject3.bin"/><Relationship Id="rId12" Type="http://schemas.openxmlformats.org/officeDocument/2006/relationships/image" Target="../media/image51.emf"/><Relationship Id="rId2" Type="http://schemas.openxmlformats.org/officeDocument/2006/relationships/slideLayout" Target="../slideLayouts/slideLayout12.xml"/><Relationship Id="rId1" Type="http://schemas.openxmlformats.org/officeDocument/2006/relationships/vmlDrawing" Target="../drawings/vmlDrawing1.vml"/><Relationship Id="rId6" Type="http://schemas.openxmlformats.org/officeDocument/2006/relationships/image" Target="../media/image48.emf"/><Relationship Id="rId11" Type="http://schemas.openxmlformats.org/officeDocument/2006/relationships/oleObject" Target="../embeddings/oleObject5.bin"/><Relationship Id="rId5" Type="http://schemas.openxmlformats.org/officeDocument/2006/relationships/oleObject" Target="../embeddings/oleObject2.bin"/><Relationship Id="rId10" Type="http://schemas.openxmlformats.org/officeDocument/2006/relationships/image" Target="../media/image50.emf"/><Relationship Id="rId4" Type="http://schemas.openxmlformats.org/officeDocument/2006/relationships/image" Target="../media/image47.emf"/><Relationship Id="rId9" Type="http://schemas.openxmlformats.org/officeDocument/2006/relationships/oleObject" Target="../embeddings/oleObject4.bin"/><Relationship Id="rId14" Type="http://schemas.openxmlformats.org/officeDocument/2006/relationships/image" Target="../media/image52.emf"/></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dragonbook.stanford.edu/" TargetMode="External"/><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image" Target="../media/image65.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hyperlink" Target="http://books.google.com/books?id=A3yqQuLW5RsC&amp;printsec=frontcover&amp;dq=Modern+Compiler+Implementation+in+C&amp;source=gbs_summary_s&amp;cad=0" TargetMode="External"/><Relationship Id="rId1" Type="http://schemas.openxmlformats.org/officeDocument/2006/relationships/slideLayout" Target="../slideLayouts/slideLayout2.xml"/><Relationship Id="rId5" Type="http://schemas.openxmlformats.org/officeDocument/2006/relationships/image" Target="../media/image7.jpeg"/><Relationship Id="rId4" Type="http://schemas.openxmlformats.org/officeDocument/2006/relationships/hyperlink" Target="http://images.google.com/imgres?imgurl=http://g.bookpool.com/covers/204/1558603204_500.gif&amp;imgrefurl=http://www.bookpool.com/sm/1558603204&amp;usg=__4gUoiemDpx6r5qXX2OLULxGDD9o=&amp;h=502&amp;w=387&amp;sz=132&amp;hl=en&amp;start=2&amp;um=1&amp;tbnid=XEmD5RkDA3DE3M:&amp;tbnh=130&amp;tbnw=100&amp;prev=/images?q%3D%22Advanced%2BCompiler%2BDesign%22%26um%3D1%26hl%3Den%26newwindow%3D1%26sa%3DG"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zh-CN" altLang="en-US" dirty="0"/>
              <a:t>编译原理</a:t>
            </a:r>
          </a:p>
        </p:txBody>
      </p:sp>
      <p:sp>
        <p:nvSpPr>
          <p:cNvPr id="3" name="副标题 2"/>
          <p:cNvSpPr>
            <a:spLocks noGrp="1"/>
          </p:cNvSpPr>
          <p:nvPr>
            <p:ph type="subTitle" idx="1"/>
          </p:nvPr>
        </p:nvSpPr>
        <p:spPr/>
        <p:txBody>
          <a:bodyPr>
            <a:normAutofit fontScale="92500" lnSpcReduction="20000"/>
          </a:bodyPr>
          <a:lstStyle/>
          <a:p>
            <a:r>
              <a:rPr lang="en-US" altLang="zh-CN" sz="3600" dirty="0"/>
              <a:t>Lecture 1</a:t>
            </a:r>
            <a:r>
              <a:rPr lang="zh-CN" altLang="en-US" sz="3600" dirty="0"/>
              <a:t>：</a:t>
            </a:r>
            <a:r>
              <a:rPr lang="en-US" altLang="zh-CN" sz="3600" dirty="0"/>
              <a:t>Introduction</a:t>
            </a:r>
          </a:p>
          <a:p>
            <a:r>
              <a:rPr lang="zh-CN" altLang="en-US" sz="3600" dirty="0"/>
              <a:t>介绍</a:t>
            </a:r>
            <a:endParaRPr lang="en-US" altLang="zh-CN" sz="3600" dirty="0"/>
          </a:p>
          <a:p>
            <a:endParaRPr lang="en-US" altLang="zh-CN" dirty="0"/>
          </a:p>
          <a:p>
            <a:r>
              <a:rPr lang="en-US" altLang="zh-CN" dirty="0" smtClean="0"/>
              <a:t>2019</a:t>
            </a:r>
            <a:r>
              <a:rPr lang="zh-CN" altLang="en-US" dirty="0" smtClean="0"/>
              <a:t>年</a:t>
            </a:r>
            <a:r>
              <a:rPr lang="zh-CN" altLang="en-US" dirty="0"/>
              <a:t>秋季学期</a:t>
            </a:r>
          </a:p>
        </p:txBody>
      </p:sp>
    </p:spTree>
    <p:extLst>
      <p:ext uri="{BB962C8B-B14F-4D97-AF65-F5344CB8AC3E}">
        <p14:creationId xmlns:p14="http://schemas.microsoft.com/office/powerpoint/2010/main" val="26380695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进阶学习</a:t>
            </a:r>
          </a:p>
        </p:txBody>
      </p:sp>
      <p:sp>
        <p:nvSpPr>
          <p:cNvPr id="4" name="日期占位符 3"/>
          <p:cNvSpPr>
            <a:spLocks noGrp="1"/>
          </p:cNvSpPr>
          <p:nvPr>
            <p:ph type="dt" sz="half" idx="10"/>
          </p:nvPr>
        </p:nvSpPr>
        <p:spPr/>
        <p:txBody>
          <a:bodyPr/>
          <a:lstStyle/>
          <a:p>
            <a:fld id="{35A58EC4-7847-4112-A3C7-951CDC4BFDB9}" type="datetime1">
              <a:rPr lang="zh-CN" altLang="en-US" smtClean="0"/>
              <a:t>2019-09-05</a:t>
            </a:fld>
            <a:endParaRPr lang="zh-CN" altLang="en-US" dirty="0"/>
          </a:p>
        </p:txBody>
      </p:sp>
      <p:sp>
        <p:nvSpPr>
          <p:cNvPr id="5" name="灯片编号占位符 4"/>
          <p:cNvSpPr>
            <a:spLocks noGrp="1"/>
          </p:cNvSpPr>
          <p:nvPr>
            <p:ph type="sldNum" sz="quarter" idx="12"/>
          </p:nvPr>
        </p:nvSpPr>
        <p:spPr/>
        <p:txBody>
          <a:bodyPr/>
          <a:lstStyle/>
          <a:p>
            <a:fld id="{473EEFB0-B63D-4295-A631-D63A173DC90C}" type="slidenum">
              <a:rPr lang="zh-CN" altLang="en-US" smtClean="0"/>
              <a:t>10</a:t>
            </a:fld>
            <a:endParaRPr lang="zh-CN" altLang="en-US"/>
          </a:p>
        </p:txBody>
      </p:sp>
      <p:pic>
        <p:nvPicPr>
          <p:cNvPr id="6" name="图片 5"/>
          <p:cNvPicPr>
            <a:picLocks noChangeAspect="1"/>
          </p:cNvPicPr>
          <p:nvPr/>
        </p:nvPicPr>
        <p:blipFill rotWithShape="1">
          <a:blip r:embed="rId3"/>
          <a:srcRect l="1489" t="13829" r="1115" b="7660"/>
          <a:stretch/>
        </p:blipFill>
        <p:spPr>
          <a:xfrm>
            <a:off x="6679367" y="1142036"/>
            <a:ext cx="3523444" cy="5049387"/>
          </a:xfrm>
          <a:prstGeom prst="rect">
            <a:avLst/>
          </a:prstGeom>
        </p:spPr>
      </p:pic>
      <p:sp>
        <p:nvSpPr>
          <p:cNvPr id="7" name="矩形 6"/>
          <p:cNvSpPr/>
          <p:nvPr/>
        </p:nvSpPr>
        <p:spPr>
          <a:xfrm>
            <a:off x="838201" y="2063501"/>
            <a:ext cx="5300272" cy="3785652"/>
          </a:xfrm>
          <a:prstGeom prst="rect">
            <a:avLst/>
          </a:prstGeom>
        </p:spPr>
        <p:txBody>
          <a:bodyPr wrap="square">
            <a:spAutoFit/>
          </a:bodyPr>
          <a:lstStyle/>
          <a:p>
            <a:r>
              <a:rPr lang="zh-CN" altLang="en-US" sz="2400" dirty="0"/>
              <a:t>推荐给有志于计算机科学的同学</a:t>
            </a:r>
            <a:endParaRPr lang="en-US" altLang="zh-CN" sz="2400" dirty="0"/>
          </a:p>
          <a:p>
            <a:endParaRPr lang="en-US" altLang="zh-CN" sz="2400" dirty="0"/>
          </a:p>
          <a:p>
            <a:r>
              <a:rPr lang="zh-CN" altLang="en-US" sz="2400" dirty="0"/>
              <a:t>什么是计算？什么是算法？</a:t>
            </a:r>
            <a:endParaRPr lang="en-US" altLang="zh-CN" sz="2400" dirty="0"/>
          </a:p>
          <a:p>
            <a:r>
              <a:rPr lang="zh-CN" altLang="en-US" sz="2400" dirty="0"/>
              <a:t>哪些问题可计算</a:t>
            </a:r>
            <a:r>
              <a:rPr lang="en-US" altLang="zh-CN" sz="2400" dirty="0"/>
              <a:t>?</a:t>
            </a:r>
          </a:p>
          <a:p>
            <a:r>
              <a:rPr lang="zh-CN" altLang="en-US" sz="2400" dirty="0"/>
              <a:t>不可判定性，图灵机，计算复杂度的形式化定义是什么？</a:t>
            </a:r>
            <a:endParaRPr lang="en-US" altLang="zh-CN" sz="2400" dirty="0"/>
          </a:p>
          <a:p>
            <a:endParaRPr lang="en-US" altLang="zh-CN" sz="2400" dirty="0"/>
          </a:p>
          <a:p>
            <a:r>
              <a:rPr lang="zh-CN" altLang="en-US" sz="2400" dirty="0"/>
              <a:t>编译原理、算法设计与分析是这本书的儿子。</a:t>
            </a:r>
            <a:endParaRPr lang="en-US" altLang="zh-CN" sz="2400" dirty="0"/>
          </a:p>
          <a:p>
            <a:endParaRPr lang="en-US" altLang="zh-CN" sz="2400" dirty="0"/>
          </a:p>
        </p:txBody>
      </p:sp>
    </p:spTree>
    <p:extLst>
      <p:ext uri="{BB962C8B-B14F-4D97-AF65-F5344CB8AC3E}">
        <p14:creationId xmlns:p14="http://schemas.microsoft.com/office/powerpoint/2010/main" val="14361359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今天的主要内容</a:t>
            </a:r>
          </a:p>
        </p:txBody>
      </p:sp>
      <p:sp>
        <p:nvSpPr>
          <p:cNvPr id="3" name="内容占位符 2"/>
          <p:cNvSpPr>
            <a:spLocks noGrp="1"/>
          </p:cNvSpPr>
          <p:nvPr>
            <p:ph idx="1"/>
          </p:nvPr>
        </p:nvSpPr>
        <p:spPr/>
        <p:txBody>
          <a:bodyPr>
            <a:normAutofit lnSpcReduction="10000"/>
          </a:bodyPr>
          <a:lstStyle/>
          <a:p>
            <a:pPr lvl="1"/>
            <a:r>
              <a:rPr lang="zh-CN" altLang="en-US" sz="3200" dirty="0"/>
              <a:t>什么是编译器？</a:t>
            </a:r>
            <a:endParaRPr lang="en-US" altLang="zh-CN" sz="3200" dirty="0"/>
          </a:p>
          <a:p>
            <a:pPr lvl="1"/>
            <a:endParaRPr lang="en-US" altLang="zh-CN" sz="3200" dirty="0"/>
          </a:p>
          <a:p>
            <a:pPr lvl="1"/>
            <a:r>
              <a:rPr lang="zh-CN" altLang="en-US" sz="3200" dirty="0"/>
              <a:t>为什么要学习编译原理？</a:t>
            </a:r>
            <a:endParaRPr lang="en-US" altLang="zh-CN" sz="3200" dirty="0"/>
          </a:p>
          <a:p>
            <a:pPr lvl="1"/>
            <a:endParaRPr lang="en-US" altLang="zh-CN" sz="3200" dirty="0"/>
          </a:p>
          <a:p>
            <a:pPr lvl="1"/>
            <a:r>
              <a:rPr lang="zh-CN" altLang="en-US" sz="3200" dirty="0"/>
              <a:t>编译的原理是什么？</a:t>
            </a:r>
            <a:endParaRPr lang="en-US" altLang="zh-CN" sz="3200" dirty="0"/>
          </a:p>
          <a:p>
            <a:pPr lvl="1"/>
            <a:endParaRPr lang="en-US" altLang="zh-CN" sz="3200" dirty="0"/>
          </a:p>
          <a:p>
            <a:pPr lvl="1"/>
            <a:r>
              <a:rPr lang="zh-CN" altLang="en-US" sz="3200" dirty="0"/>
              <a:t>如何实现编译器？</a:t>
            </a:r>
            <a:endParaRPr lang="en-US" altLang="zh-CN" sz="3200" dirty="0"/>
          </a:p>
          <a:p>
            <a:pPr lvl="1"/>
            <a:endParaRPr lang="en-US" altLang="zh-CN" sz="3200" dirty="0"/>
          </a:p>
          <a:p>
            <a:pPr lvl="1"/>
            <a:r>
              <a:rPr lang="zh-CN" altLang="en-US" sz="3200" dirty="0"/>
              <a:t>如何学习编译原理？</a:t>
            </a:r>
          </a:p>
        </p:txBody>
      </p:sp>
      <p:sp>
        <p:nvSpPr>
          <p:cNvPr id="4" name="日期占位符 3"/>
          <p:cNvSpPr>
            <a:spLocks noGrp="1"/>
          </p:cNvSpPr>
          <p:nvPr>
            <p:ph type="dt" sz="half" idx="10"/>
          </p:nvPr>
        </p:nvSpPr>
        <p:spPr/>
        <p:txBody>
          <a:bodyPr/>
          <a:lstStyle/>
          <a:p>
            <a:fld id="{0978C213-765E-4A2B-BC61-5C1103AEC62A}" type="datetime1">
              <a:rPr lang="zh-CN" altLang="en-US" smtClean="0"/>
              <a:t>2019-09-05</a:t>
            </a:fld>
            <a:endParaRPr lang="zh-CN" altLang="en-US"/>
          </a:p>
        </p:txBody>
      </p:sp>
      <p:sp>
        <p:nvSpPr>
          <p:cNvPr id="5" name="灯片编号占位符 4"/>
          <p:cNvSpPr>
            <a:spLocks noGrp="1"/>
          </p:cNvSpPr>
          <p:nvPr>
            <p:ph type="sldNum" sz="quarter" idx="12"/>
          </p:nvPr>
        </p:nvSpPr>
        <p:spPr/>
        <p:txBody>
          <a:bodyPr/>
          <a:lstStyle/>
          <a:p>
            <a:fld id="{473EEFB0-B63D-4295-A631-D63A173DC90C}" type="slidenum">
              <a:rPr lang="zh-CN" altLang="en-US" smtClean="0"/>
              <a:t>11</a:t>
            </a:fld>
            <a:endParaRPr lang="zh-CN" altLang="en-US"/>
          </a:p>
        </p:txBody>
      </p:sp>
    </p:spTree>
    <p:extLst>
      <p:ext uri="{BB962C8B-B14F-4D97-AF65-F5344CB8AC3E}">
        <p14:creationId xmlns:p14="http://schemas.microsoft.com/office/powerpoint/2010/main" val="27757556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标题 1"/>
          <p:cNvSpPr>
            <a:spLocks noGrp="1"/>
          </p:cNvSpPr>
          <p:nvPr>
            <p:ph type="title"/>
          </p:nvPr>
        </p:nvSpPr>
        <p:spPr/>
        <p:txBody>
          <a:bodyPr/>
          <a:lstStyle/>
          <a:p>
            <a:pPr eaLnBrk="1" hangingPunct="1"/>
            <a:r>
              <a:rPr lang="zh-CN" altLang="en-US" dirty="0"/>
              <a:t>一、什么是编译器？</a:t>
            </a:r>
          </a:p>
        </p:txBody>
      </p:sp>
      <p:sp>
        <p:nvSpPr>
          <p:cNvPr id="6" name="矩形 5"/>
          <p:cNvSpPr/>
          <p:nvPr/>
        </p:nvSpPr>
        <p:spPr>
          <a:xfrm>
            <a:off x="489600" y="1936800"/>
            <a:ext cx="10464912" cy="1692771"/>
          </a:xfrm>
          <a:prstGeom prst="rect">
            <a:avLst/>
          </a:prstGeom>
        </p:spPr>
        <p:txBody>
          <a:bodyPr wrap="square">
            <a:spAutoFit/>
          </a:bodyPr>
          <a:lstStyle/>
          <a:p>
            <a:pPr marL="342900" indent="-342900">
              <a:buFont typeface="Arial" panose="020B0604020202020204" pitchFamily="34" charset="0"/>
              <a:buChar char="•"/>
            </a:pPr>
            <a:r>
              <a:rPr lang="zh-CN" altLang="en-US" sz="2800" dirty="0">
                <a:latin typeface="+mn-ea"/>
              </a:rPr>
              <a:t>请描述一个</a:t>
            </a:r>
            <a:r>
              <a:rPr lang="en-US" altLang="zh-CN" sz="2800" dirty="0">
                <a:latin typeface="+mn-ea"/>
              </a:rPr>
              <a:t>C</a:t>
            </a:r>
            <a:r>
              <a:rPr lang="zh-CN" altLang="en-US" sz="2800" dirty="0">
                <a:latin typeface="+mn-ea"/>
              </a:rPr>
              <a:t>语言项目从程序员写的代码和头文件编译成最后的</a:t>
            </a:r>
            <a:r>
              <a:rPr lang="en-US" altLang="zh-CN" sz="2800" dirty="0">
                <a:latin typeface="+mn-ea"/>
              </a:rPr>
              <a:t>exe</a:t>
            </a:r>
            <a:r>
              <a:rPr lang="zh-CN" altLang="en-US" sz="2800" dirty="0">
                <a:latin typeface="+mn-ea"/>
              </a:rPr>
              <a:t>文件的整个过程。中间发生了多少步，每一步涉及什么工具。</a:t>
            </a:r>
            <a:endParaRPr lang="en-US" altLang="zh-CN" sz="2800" dirty="0">
              <a:latin typeface="+mn-ea"/>
            </a:endParaRPr>
          </a:p>
          <a:p>
            <a:pPr lvl="1"/>
            <a:r>
              <a:rPr lang="zh-CN" altLang="en-US" sz="2400" dirty="0">
                <a:latin typeface="+mn-ea"/>
              </a:rPr>
              <a:t>假定项目里面有</a:t>
            </a:r>
            <a:r>
              <a:rPr lang="en-US" altLang="zh-CN" sz="2400" dirty="0">
                <a:latin typeface="+mn-ea"/>
              </a:rPr>
              <a:t>2</a:t>
            </a:r>
            <a:r>
              <a:rPr lang="zh-CN" altLang="en-US" sz="2400" dirty="0">
                <a:latin typeface="+mn-ea"/>
              </a:rPr>
              <a:t>个头文件</a:t>
            </a:r>
            <a:r>
              <a:rPr lang="en-US" altLang="zh-CN" sz="2400" dirty="0">
                <a:latin typeface="+mn-ea"/>
              </a:rPr>
              <a:t>file1.c</a:t>
            </a:r>
            <a:r>
              <a:rPr lang="zh-CN" altLang="en-US" sz="2400" dirty="0">
                <a:latin typeface="+mn-ea"/>
              </a:rPr>
              <a:t>和</a:t>
            </a:r>
            <a:r>
              <a:rPr lang="en-US" altLang="zh-CN" sz="2400" dirty="0">
                <a:latin typeface="+mn-ea"/>
              </a:rPr>
              <a:t>file2.c, </a:t>
            </a:r>
            <a:r>
              <a:rPr lang="zh-CN" altLang="en-US" sz="2400" dirty="0">
                <a:latin typeface="+mn-ea"/>
              </a:rPr>
              <a:t>它们</a:t>
            </a:r>
            <a:r>
              <a:rPr lang="en-US" altLang="zh-CN" sz="2400" dirty="0">
                <a:latin typeface="+mn-ea"/>
              </a:rPr>
              <a:t>include</a:t>
            </a:r>
            <a:r>
              <a:rPr lang="zh-CN" altLang="en-US" sz="2400" dirty="0">
                <a:latin typeface="+mn-ea"/>
              </a:rPr>
              <a:t>了</a:t>
            </a:r>
            <a:r>
              <a:rPr lang="en-US" altLang="zh-CN" sz="2400" dirty="0">
                <a:latin typeface="+mn-ea"/>
              </a:rPr>
              <a:t>2</a:t>
            </a:r>
            <a:r>
              <a:rPr lang="zh-CN" altLang="en-US" sz="2400" dirty="0">
                <a:latin typeface="+mn-ea"/>
              </a:rPr>
              <a:t>个头文件</a:t>
            </a:r>
            <a:r>
              <a:rPr lang="en-US" altLang="zh-CN" sz="2400" dirty="0">
                <a:latin typeface="+mn-ea"/>
              </a:rPr>
              <a:t>file3.h</a:t>
            </a:r>
            <a:r>
              <a:rPr lang="zh-CN" altLang="en-US" sz="2400" dirty="0">
                <a:latin typeface="+mn-ea"/>
              </a:rPr>
              <a:t>和</a:t>
            </a:r>
            <a:r>
              <a:rPr lang="en-US" altLang="zh-CN" sz="2400" dirty="0">
                <a:latin typeface="+mn-ea"/>
              </a:rPr>
              <a:t>file4.h</a:t>
            </a:r>
            <a:r>
              <a:rPr lang="zh-CN" altLang="en-US" sz="2400" dirty="0">
                <a:latin typeface="+mn-ea"/>
              </a:rPr>
              <a:t>。</a:t>
            </a:r>
          </a:p>
        </p:txBody>
      </p:sp>
      <p:pic>
        <p:nvPicPr>
          <p:cNvPr id="8" name="图片 7"/>
          <p:cNvPicPr>
            <a:picLocks noChangeAspect="1"/>
          </p:cNvPicPr>
          <p:nvPr/>
        </p:nvPicPr>
        <p:blipFill>
          <a:blip r:embed="rId2"/>
          <a:stretch>
            <a:fillRect/>
          </a:stretch>
        </p:blipFill>
        <p:spPr>
          <a:xfrm>
            <a:off x="3202962" y="3520561"/>
            <a:ext cx="5476365" cy="3200914"/>
          </a:xfrm>
          <a:prstGeom prst="rect">
            <a:avLst/>
          </a:prstGeom>
        </p:spPr>
      </p:pic>
      <p:sp>
        <p:nvSpPr>
          <p:cNvPr id="2" name="日期占位符 1"/>
          <p:cNvSpPr>
            <a:spLocks noGrp="1"/>
          </p:cNvSpPr>
          <p:nvPr>
            <p:ph type="dt" sz="half" idx="10"/>
          </p:nvPr>
        </p:nvSpPr>
        <p:spPr/>
        <p:txBody>
          <a:bodyPr/>
          <a:lstStyle/>
          <a:p>
            <a:fld id="{D756E1F4-6A01-4BFB-A8EE-2FB80460BA38}" type="datetime1">
              <a:rPr lang="zh-CN" altLang="en-US" smtClean="0"/>
              <a:t>2019-09-05</a:t>
            </a:fld>
            <a:endParaRPr lang="zh-CN" altLang="en-US"/>
          </a:p>
        </p:txBody>
      </p:sp>
      <p:sp>
        <p:nvSpPr>
          <p:cNvPr id="3" name="灯片编号占位符 2"/>
          <p:cNvSpPr>
            <a:spLocks noGrp="1"/>
          </p:cNvSpPr>
          <p:nvPr>
            <p:ph type="sldNum" sz="quarter" idx="12"/>
          </p:nvPr>
        </p:nvSpPr>
        <p:spPr/>
        <p:txBody>
          <a:bodyPr/>
          <a:lstStyle/>
          <a:p>
            <a:fld id="{473EEFB0-B63D-4295-A631-D63A173DC90C}" type="slidenum">
              <a:rPr lang="zh-CN" altLang="en-US" smtClean="0"/>
              <a:t>12</a:t>
            </a:fld>
            <a:endParaRPr lang="zh-CN" altLang="en-US"/>
          </a:p>
        </p:txBody>
      </p:sp>
      <p:sp>
        <p:nvSpPr>
          <p:cNvPr id="4" name="矩形 3"/>
          <p:cNvSpPr/>
          <p:nvPr/>
        </p:nvSpPr>
        <p:spPr>
          <a:xfrm>
            <a:off x="8026400" y="6180668"/>
            <a:ext cx="795867" cy="61806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4966649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C</a:t>
            </a:r>
            <a:r>
              <a:rPr lang="zh-CN" altLang="en-US" dirty="0"/>
              <a:t>语言的编译过程</a:t>
            </a:r>
          </a:p>
        </p:txBody>
      </p:sp>
      <p:pic>
        <p:nvPicPr>
          <p:cNvPr id="4" name="Picture 4" descr="compile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a:xfrm>
            <a:off x="3024187" y="2105819"/>
            <a:ext cx="6143625" cy="3790950"/>
          </a:xfrm>
          <a:noFill/>
        </p:spPr>
      </p:pic>
      <p:sp>
        <p:nvSpPr>
          <p:cNvPr id="3" name="日期占位符 2"/>
          <p:cNvSpPr>
            <a:spLocks noGrp="1"/>
          </p:cNvSpPr>
          <p:nvPr>
            <p:ph type="dt" sz="half" idx="10"/>
          </p:nvPr>
        </p:nvSpPr>
        <p:spPr/>
        <p:txBody>
          <a:bodyPr/>
          <a:lstStyle/>
          <a:p>
            <a:fld id="{09A7FFEE-B349-4CDD-8E63-B481526B715B}" type="datetime1">
              <a:rPr lang="zh-CN" altLang="en-US" smtClean="0"/>
              <a:t>2019-09-05</a:t>
            </a:fld>
            <a:endParaRPr lang="zh-CN" altLang="en-US"/>
          </a:p>
        </p:txBody>
      </p:sp>
      <p:sp>
        <p:nvSpPr>
          <p:cNvPr id="7" name="灯片编号占位符 6"/>
          <p:cNvSpPr>
            <a:spLocks noGrp="1"/>
          </p:cNvSpPr>
          <p:nvPr>
            <p:ph type="sldNum" sz="quarter" idx="12"/>
          </p:nvPr>
        </p:nvSpPr>
        <p:spPr/>
        <p:txBody>
          <a:bodyPr/>
          <a:lstStyle/>
          <a:p>
            <a:fld id="{473EEFB0-B63D-4295-A631-D63A173DC90C}" type="slidenum">
              <a:rPr lang="zh-CN" altLang="en-US" smtClean="0"/>
              <a:t>13</a:t>
            </a:fld>
            <a:endParaRPr lang="zh-CN" altLang="en-US"/>
          </a:p>
        </p:txBody>
      </p:sp>
    </p:spTree>
    <p:extLst>
      <p:ext uri="{BB962C8B-B14F-4D97-AF65-F5344CB8AC3E}">
        <p14:creationId xmlns:p14="http://schemas.microsoft.com/office/powerpoint/2010/main" val="29783579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标题 1"/>
          <p:cNvSpPr>
            <a:spLocks noGrp="1"/>
          </p:cNvSpPr>
          <p:nvPr>
            <p:ph type="title"/>
          </p:nvPr>
        </p:nvSpPr>
        <p:spPr/>
        <p:txBody>
          <a:bodyPr/>
          <a:lstStyle/>
          <a:p>
            <a:pPr eaLnBrk="1" hangingPunct="1"/>
            <a:r>
              <a:rPr lang="zh-CN" altLang="en-US" dirty="0"/>
              <a:t>一、什么是编译器？</a:t>
            </a:r>
          </a:p>
        </p:txBody>
      </p:sp>
      <p:pic>
        <p:nvPicPr>
          <p:cNvPr id="4" name="图片 3"/>
          <p:cNvPicPr>
            <a:picLocks noChangeAspect="1"/>
          </p:cNvPicPr>
          <p:nvPr/>
        </p:nvPicPr>
        <p:blipFill>
          <a:blip r:embed="rId2"/>
          <a:stretch>
            <a:fillRect/>
          </a:stretch>
        </p:blipFill>
        <p:spPr>
          <a:xfrm>
            <a:off x="1125845" y="1982200"/>
            <a:ext cx="9505508" cy="3834400"/>
          </a:xfrm>
          <a:prstGeom prst="rect">
            <a:avLst/>
          </a:prstGeom>
        </p:spPr>
      </p:pic>
      <p:sp>
        <p:nvSpPr>
          <p:cNvPr id="2" name="日期占位符 1"/>
          <p:cNvSpPr>
            <a:spLocks noGrp="1"/>
          </p:cNvSpPr>
          <p:nvPr>
            <p:ph type="dt" sz="half" idx="10"/>
          </p:nvPr>
        </p:nvSpPr>
        <p:spPr/>
        <p:txBody>
          <a:bodyPr/>
          <a:lstStyle/>
          <a:p>
            <a:fld id="{B72A90CE-234B-4CEE-A4F8-DE7FEAAD4203}" type="datetime1">
              <a:rPr lang="zh-CN" altLang="en-US" smtClean="0"/>
              <a:t>2019-09-05</a:t>
            </a:fld>
            <a:endParaRPr lang="zh-CN" altLang="en-US"/>
          </a:p>
        </p:txBody>
      </p:sp>
      <p:sp>
        <p:nvSpPr>
          <p:cNvPr id="3" name="灯片编号占位符 2"/>
          <p:cNvSpPr>
            <a:spLocks noGrp="1"/>
          </p:cNvSpPr>
          <p:nvPr>
            <p:ph type="sldNum" sz="quarter" idx="12"/>
          </p:nvPr>
        </p:nvSpPr>
        <p:spPr/>
        <p:txBody>
          <a:bodyPr/>
          <a:lstStyle/>
          <a:p>
            <a:fld id="{473EEFB0-B63D-4295-A631-D63A173DC90C}" type="slidenum">
              <a:rPr lang="zh-CN" altLang="en-US" smtClean="0"/>
              <a:t>14</a:t>
            </a:fld>
            <a:endParaRPr lang="zh-CN" altLang="en-US"/>
          </a:p>
        </p:txBody>
      </p:sp>
    </p:spTree>
    <p:extLst>
      <p:ext uri="{BB962C8B-B14F-4D97-AF65-F5344CB8AC3E}">
        <p14:creationId xmlns:p14="http://schemas.microsoft.com/office/powerpoint/2010/main" val="18250517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目标语言</a:t>
            </a:r>
          </a:p>
        </p:txBody>
      </p:sp>
      <p:sp>
        <p:nvSpPr>
          <p:cNvPr id="3" name="日期占位符 2"/>
          <p:cNvSpPr>
            <a:spLocks noGrp="1"/>
          </p:cNvSpPr>
          <p:nvPr>
            <p:ph type="dt" sz="half" idx="10"/>
          </p:nvPr>
        </p:nvSpPr>
        <p:spPr/>
        <p:txBody>
          <a:bodyPr/>
          <a:lstStyle/>
          <a:p>
            <a:fld id="{9CCB4570-FB16-4B39-907E-FFD39561B80A}" type="datetime1">
              <a:rPr lang="zh-CN" altLang="en-US" smtClean="0"/>
              <a:t>2019-09-05</a:t>
            </a:fld>
            <a:endParaRPr lang="zh-CN" altLang="en-US"/>
          </a:p>
        </p:txBody>
      </p:sp>
      <p:sp>
        <p:nvSpPr>
          <p:cNvPr id="5" name="灯片编号占位符 4"/>
          <p:cNvSpPr>
            <a:spLocks noGrp="1"/>
          </p:cNvSpPr>
          <p:nvPr>
            <p:ph type="sldNum" sz="quarter" idx="12"/>
          </p:nvPr>
        </p:nvSpPr>
        <p:spPr/>
        <p:txBody>
          <a:bodyPr/>
          <a:lstStyle/>
          <a:p>
            <a:fld id="{473EEFB0-B63D-4295-A631-D63A173DC90C}" type="slidenum">
              <a:rPr lang="zh-CN" altLang="en-US" smtClean="0"/>
              <a:t>15</a:t>
            </a:fld>
            <a:endParaRPr lang="zh-CN" altLang="en-US"/>
          </a:p>
        </p:txBody>
      </p:sp>
      <p:pic>
        <p:nvPicPr>
          <p:cNvPr id="4" name="图片 3"/>
          <p:cNvPicPr>
            <a:picLocks noChangeAspect="1"/>
          </p:cNvPicPr>
          <p:nvPr/>
        </p:nvPicPr>
        <p:blipFill>
          <a:blip r:embed="rId2"/>
          <a:stretch>
            <a:fillRect/>
          </a:stretch>
        </p:blipFill>
        <p:spPr>
          <a:xfrm>
            <a:off x="2446358" y="1993486"/>
            <a:ext cx="6159087" cy="3802513"/>
          </a:xfrm>
          <a:prstGeom prst="rect">
            <a:avLst/>
          </a:prstGeom>
        </p:spPr>
      </p:pic>
    </p:spTree>
    <p:extLst>
      <p:ext uri="{BB962C8B-B14F-4D97-AF65-F5344CB8AC3E}">
        <p14:creationId xmlns:p14="http://schemas.microsoft.com/office/powerpoint/2010/main" val="11722657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计算机只能执行机器指令</a:t>
            </a:r>
          </a:p>
        </p:txBody>
      </p:sp>
      <p:pic>
        <p:nvPicPr>
          <p:cNvPr id="3" name="图片 2"/>
          <p:cNvPicPr>
            <a:picLocks noChangeAspect="1"/>
          </p:cNvPicPr>
          <p:nvPr/>
        </p:nvPicPr>
        <p:blipFill>
          <a:blip r:embed="rId2"/>
          <a:stretch>
            <a:fillRect/>
          </a:stretch>
        </p:blipFill>
        <p:spPr>
          <a:xfrm>
            <a:off x="2343954" y="1621088"/>
            <a:ext cx="6903173" cy="4801973"/>
          </a:xfrm>
          <a:prstGeom prst="rect">
            <a:avLst/>
          </a:prstGeom>
        </p:spPr>
      </p:pic>
      <p:sp>
        <p:nvSpPr>
          <p:cNvPr id="4" name="日期占位符 3"/>
          <p:cNvSpPr>
            <a:spLocks noGrp="1"/>
          </p:cNvSpPr>
          <p:nvPr>
            <p:ph type="dt" sz="half" idx="10"/>
          </p:nvPr>
        </p:nvSpPr>
        <p:spPr/>
        <p:txBody>
          <a:bodyPr/>
          <a:lstStyle/>
          <a:p>
            <a:fld id="{C20A2E69-CB9D-46E2-B009-29A641946DCD}" type="datetime1">
              <a:rPr lang="zh-CN" altLang="en-US" smtClean="0"/>
              <a:t>2019-09-05</a:t>
            </a:fld>
            <a:endParaRPr lang="zh-CN" altLang="en-US"/>
          </a:p>
        </p:txBody>
      </p:sp>
      <p:sp>
        <p:nvSpPr>
          <p:cNvPr id="5" name="灯片编号占位符 4"/>
          <p:cNvSpPr>
            <a:spLocks noGrp="1"/>
          </p:cNvSpPr>
          <p:nvPr>
            <p:ph type="sldNum" sz="quarter" idx="12"/>
          </p:nvPr>
        </p:nvSpPr>
        <p:spPr/>
        <p:txBody>
          <a:bodyPr/>
          <a:lstStyle/>
          <a:p>
            <a:fld id="{473EEFB0-B63D-4295-A631-D63A173DC90C}" type="slidenum">
              <a:rPr lang="zh-CN" altLang="en-US" smtClean="0"/>
              <a:t>16</a:t>
            </a:fld>
            <a:endParaRPr lang="zh-CN" altLang="en-US"/>
          </a:p>
        </p:txBody>
      </p:sp>
    </p:spTree>
    <p:extLst>
      <p:ext uri="{BB962C8B-B14F-4D97-AF65-F5344CB8AC3E}">
        <p14:creationId xmlns:p14="http://schemas.microsoft.com/office/powerpoint/2010/main" val="7609440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相关的概念</a:t>
            </a:r>
          </a:p>
        </p:txBody>
      </p:sp>
      <p:sp>
        <p:nvSpPr>
          <p:cNvPr id="3" name="内容占位符 2"/>
          <p:cNvSpPr>
            <a:spLocks noGrp="1"/>
          </p:cNvSpPr>
          <p:nvPr>
            <p:ph idx="1"/>
          </p:nvPr>
        </p:nvSpPr>
        <p:spPr/>
        <p:txBody>
          <a:bodyPr/>
          <a:lstStyle/>
          <a:p>
            <a:r>
              <a:rPr lang="zh-CN" altLang="en-US" dirty="0"/>
              <a:t>解释器（</a:t>
            </a:r>
            <a:r>
              <a:rPr lang="en-US" altLang="zh-CN" dirty="0"/>
              <a:t>Interpreter</a:t>
            </a:r>
            <a:r>
              <a:rPr lang="zh-CN" altLang="en-US" dirty="0"/>
              <a:t>）</a:t>
            </a:r>
          </a:p>
        </p:txBody>
      </p:sp>
      <p:pic>
        <p:nvPicPr>
          <p:cNvPr id="4" name="图片 3"/>
          <p:cNvPicPr>
            <a:picLocks noChangeAspect="1"/>
          </p:cNvPicPr>
          <p:nvPr/>
        </p:nvPicPr>
        <p:blipFill>
          <a:blip r:embed="rId3"/>
          <a:stretch>
            <a:fillRect/>
          </a:stretch>
        </p:blipFill>
        <p:spPr>
          <a:xfrm>
            <a:off x="2360292" y="2449154"/>
            <a:ext cx="7345920" cy="3119748"/>
          </a:xfrm>
          <a:prstGeom prst="rect">
            <a:avLst/>
          </a:prstGeom>
        </p:spPr>
      </p:pic>
      <p:sp>
        <p:nvSpPr>
          <p:cNvPr id="5" name="矩形 4"/>
          <p:cNvSpPr/>
          <p:nvPr/>
        </p:nvSpPr>
        <p:spPr>
          <a:xfrm>
            <a:off x="990818" y="5650542"/>
            <a:ext cx="2698175" cy="523220"/>
          </a:xfrm>
          <a:prstGeom prst="rect">
            <a:avLst/>
          </a:prstGeom>
        </p:spPr>
        <p:txBody>
          <a:bodyPr wrap="none">
            <a:spAutoFit/>
          </a:bodyPr>
          <a:lstStyle/>
          <a:p>
            <a:r>
              <a:rPr lang="zh-CN" altLang="en-US" sz="2800" dirty="0"/>
              <a:t>例子：脚本语言</a:t>
            </a:r>
          </a:p>
        </p:txBody>
      </p:sp>
      <p:sp>
        <p:nvSpPr>
          <p:cNvPr id="6" name="日期占位符 5"/>
          <p:cNvSpPr>
            <a:spLocks noGrp="1"/>
          </p:cNvSpPr>
          <p:nvPr>
            <p:ph type="dt" sz="half" idx="10"/>
          </p:nvPr>
        </p:nvSpPr>
        <p:spPr/>
        <p:txBody>
          <a:bodyPr/>
          <a:lstStyle/>
          <a:p>
            <a:fld id="{4216CCF6-67E6-4898-9661-E06591112CB1}" type="datetime1">
              <a:rPr lang="zh-CN" altLang="en-US" smtClean="0"/>
              <a:t>2019-09-05</a:t>
            </a:fld>
            <a:endParaRPr lang="zh-CN" altLang="en-US"/>
          </a:p>
        </p:txBody>
      </p:sp>
      <p:sp>
        <p:nvSpPr>
          <p:cNvPr id="7" name="灯片编号占位符 6"/>
          <p:cNvSpPr>
            <a:spLocks noGrp="1"/>
          </p:cNvSpPr>
          <p:nvPr>
            <p:ph type="sldNum" sz="quarter" idx="12"/>
          </p:nvPr>
        </p:nvSpPr>
        <p:spPr/>
        <p:txBody>
          <a:bodyPr/>
          <a:lstStyle/>
          <a:p>
            <a:fld id="{473EEFB0-B63D-4295-A631-D63A173DC90C}" type="slidenum">
              <a:rPr lang="zh-CN" altLang="en-US" smtClean="0"/>
              <a:t>17</a:t>
            </a:fld>
            <a:endParaRPr lang="zh-CN" altLang="en-US"/>
          </a:p>
        </p:txBody>
      </p:sp>
    </p:spTree>
    <p:extLst>
      <p:ext uri="{BB962C8B-B14F-4D97-AF65-F5344CB8AC3E}">
        <p14:creationId xmlns:p14="http://schemas.microsoft.com/office/powerpoint/2010/main" val="363159891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一些相关的概念</a:t>
            </a:r>
          </a:p>
        </p:txBody>
      </p:sp>
      <p:sp>
        <p:nvSpPr>
          <p:cNvPr id="3" name="内容占位符 2"/>
          <p:cNvSpPr>
            <a:spLocks noGrp="1"/>
          </p:cNvSpPr>
          <p:nvPr>
            <p:ph idx="1"/>
          </p:nvPr>
        </p:nvSpPr>
        <p:spPr/>
        <p:txBody>
          <a:bodyPr/>
          <a:lstStyle/>
          <a:p>
            <a:r>
              <a:rPr lang="zh-CN" altLang="en-US" dirty="0"/>
              <a:t>汇编器（</a:t>
            </a:r>
            <a:r>
              <a:rPr lang="en-US" altLang="zh-CN" dirty="0"/>
              <a:t>Assembler</a:t>
            </a:r>
            <a:r>
              <a:rPr lang="zh-CN" altLang="en-US" dirty="0"/>
              <a:t>）</a:t>
            </a:r>
            <a:endParaRPr lang="en-US" altLang="zh-CN" dirty="0"/>
          </a:p>
          <a:p>
            <a:pPr lvl="1"/>
            <a:r>
              <a:rPr lang="zh-CN" altLang="en-US" dirty="0"/>
              <a:t>将汇编语言程序转换成机器指令的翻译程序。</a:t>
            </a:r>
          </a:p>
        </p:txBody>
      </p:sp>
      <p:sp>
        <p:nvSpPr>
          <p:cNvPr id="4" name="日期占位符 3"/>
          <p:cNvSpPr>
            <a:spLocks noGrp="1"/>
          </p:cNvSpPr>
          <p:nvPr>
            <p:ph type="dt" sz="half" idx="10"/>
          </p:nvPr>
        </p:nvSpPr>
        <p:spPr/>
        <p:txBody>
          <a:bodyPr/>
          <a:lstStyle/>
          <a:p>
            <a:fld id="{63174A7F-0E5A-41A3-981F-CC55F5CE34EF}" type="datetime1">
              <a:rPr lang="zh-CN" altLang="en-US" smtClean="0"/>
              <a:t>2019-09-05</a:t>
            </a:fld>
            <a:endParaRPr lang="zh-CN" altLang="en-US"/>
          </a:p>
        </p:txBody>
      </p:sp>
      <p:sp>
        <p:nvSpPr>
          <p:cNvPr id="5" name="灯片编号占位符 4"/>
          <p:cNvSpPr>
            <a:spLocks noGrp="1"/>
          </p:cNvSpPr>
          <p:nvPr>
            <p:ph type="sldNum" sz="quarter" idx="12"/>
          </p:nvPr>
        </p:nvSpPr>
        <p:spPr/>
        <p:txBody>
          <a:bodyPr/>
          <a:lstStyle/>
          <a:p>
            <a:fld id="{473EEFB0-B63D-4295-A631-D63A173DC90C}" type="slidenum">
              <a:rPr lang="zh-CN" altLang="en-US" smtClean="0"/>
              <a:t>18</a:t>
            </a:fld>
            <a:endParaRPr lang="zh-CN" altLang="en-US"/>
          </a:p>
        </p:txBody>
      </p:sp>
      <p:pic>
        <p:nvPicPr>
          <p:cNvPr id="6" name="图片 5"/>
          <p:cNvPicPr>
            <a:picLocks noChangeAspect="1"/>
          </p:cNvPicPr>
          <p:nvPr/>
        </p:nvPicPr>
        <p:blipFill>
          <a:blip r:embed="rId3"/>
          <a:stretch>
            <a:fillRect/>
          </a:stretch>
        </p:blipFill>
        <p:spPr>
          <a:xfrm>
            <a:off x="3275092" y="2905350"/>
            <a:ext cx="4818442" cy="3175199"/>
          </a:xfrm>
          <a:prstGeom prst="rect">
            <a:avLst/>
          </a:prstGeom>
        </p:spPr>
      </p:pic>
      <p:sp>
        <p:nvSpPr>
          <p:cNvPr id="9" name="任意多边形 8"/>
          <p:cNvSpPr/>
          <p:nvPr/>
        </p:nvSpPr>
        <p:spPr>
          <a:xfrm>
            <a:off x="8215933" y="4298934"/>
            <a:ext cx="1130713" cy="1281600"/>
          </a:xfrm>
          <a:custGeom>
            <a:avLst/>
            <a:gdLst>
              <a:gd name="connsiteX0" fmla="*/ 0 w 1130713"/>
              <a:gd name="connsiteY0" fmla="*/ 0 h 1281600"/>
              <a:gd name="connsiteX1" fmla="*/ 576000 w 1130713"/>
              <a:gd name="connsiteY1" fmla="*/ 43200 h 1281600"/>
              <a:gd name="connsiteX2" fmla="*/ 648000 w 1130713"/>
              <a:gd name="connsiteY2" fmla="*/ 72000 h 1281600"/>
              <a:gd name="connsiteX3" fmla="*/ 727200 w 1130713"/>
              <a:gd name="connsiteY3" fmla="*/ 93600 h 1281600"/>
              <a:gd name="connsiteX4" fmla="*/ 828000 w 1130713"/>
              <a:gd name="connsiteY4" fmla="*/ 144000 h 1281600"/>
              <a:gd name="connsiteX5" fmla="*/ 849600 w 1130713"/>
              <a:gd name="connsiteY5" fmla="*/ 172800 h 1281600"/>
              <a:gd name="connsiteX6" fmla="*/ 900000 w 1130713"/>
              <a:gd name="connsiteY6" fmla="*/ 194400 h 1281600"/>
              <a:gd name="connsiteX7" fmla="*/ 979200 w 1130713"/>
              <a:gd name="connsiteY7" fmla="*/ 244800 h 1281600"/>
              <a:gd name="connsiteX8" fmla="*/ 1000800 w 1130713"/>
              <a:gd name="connsiteY8" fmla="*/ 273600 h 1281600"/>
              <a:gd name="connsiteX9" fmla="*/ 1029600 w 1130713"/>
              <a:gd name="connsiteY9" fmla="*/ 295200 h 1281600"/>
              <a:gd name="connsiteX10" fmla="*/ 1080000 w 1130713"/>
              <a:gd name="connsiteY10" fmla="*/ 345600 h 1281600"/>
              <a:gd name="connsiteX11" fmla="*/ 1101600 w 1130713"/>
              <a:gd name="connsiteY11" fmla="*/ 424800 h 1281600"/>
              <a:gd name="connsiteX12" fmla="*/ 1130400 w 1130713"/>
              <a:gd name="connsiteY12" fmla="*/ 475200 h 1281600"/>
              <a:gd name="connsiteX13" fmla="*/ 1108800 w 1130713"/>
              <a:gd name="connsiteY13" fmla="*/ 727200 h 1281600"/>
              <a:gd name="connsiteX14" fmla="*/ 1029600 w 1130713"/>
              <a:gd name="connsiteY14" fmla="*/ 900000 h 1281600"/>
              <a:gd name="connsiteX15" fmla="*/ 1008000 w 1130713"/>
              <a:gd name="connsiteY15" fmla="*/ 950400 h 1281600"/>
              <a:gd name="connsiteX16" fmla="*/ 957600 w 1130713"/>
              <a:gd name="connsiteY16" fmla="*/ 1029600 h 1281600"/>
              <a:gd name="connsiteX17" fmla="*/ 907200 w 1130713"/>
              <a:gd name="connsiteY17" fmla="*/ 1051200 h 1281600"/>
              <a:gd name="connsiteX18" fmla="*/ 828000 w 1130713"/>
              <a:gd name="connsiteY18" fmla="*/ 1130400 h 1281600"/>
              <a:gd name="connsiteX19" fmla="*/ 806400 w 1130713"/>
              <a:gd name="connsiteY19" fmla="*/ 1152000 h 1281600"/>
              <a:gd name="connsiteX20" fmla="*/ 424800 w 1130713"/>
              <a:gd name="connsiteY20" fmla="*/ 1202400 h 1281600"/>
              <a:gd name="connsiteX21" fmla="*/ 273600 w 1130713"/>
              <a:gd name="connsiteY21" fmla="*/ 1252800 h 1281600"/>
              <a:gd name="connsiteX22" fmla="*/ 50400 w 1130713"/>
              <a:gd name="connsiteY22" fmla="*/ 1281600 h 128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30713" h="1281600">
                <a:moveTo>
                  <a:pt x="0" y="0"/>
                </a:moveTo>
                <a:cubicBezTo>
                  <a:pt x="101326" y="4903"/>
                  <a:pt x="413759" y="2640"/>
                  <a:pt x="576000" y="43200"/>
                </a:cubicBezTo>
                <a:cubicBezTo>
                  <a:pt x="601077" y="49469"/>
                  <a:pt x="623478" y="63826"/>
                  <a:pt x="648000" y="72000"/>
                </a:cubicBezTo>
                <a:cubicBezTo>
                  <a:pt x="673960" y="80653"/>
                  <a:pt x="700800" y="86400"/>
                  <a:pt x="727200" y="93600"/>
                </a:cubicBezTo>
                <a:cubicBezTo>
                  <a:pt x="776075" y="158767"/>
                  <a:pt x="712465" y="86233"/>
                  <a:pt x="828000" y="144000"/>
                </a:cubicBezTo>
                <a:cubicBezTo>
                  <a:pt x="838733" y="149367"/>
                  <a:pt x="839769" y="165918"/>
                  <a:pt x="849600" y="172800"/>
                </a:cubicBezTo>
                <a:cubicBezTo>
                  <a:pt x="864574" y="183282"/>
                  <a:pt x="883200" y="187200"/>
                  <a:pt x="900000" y="194400"/>
                </a:cubicBezTo>
                <a:cubicBezTo>
                  <a:pt x="983981" y="278381"/>
                  <a:pt x="859431" y="160962"/>
                  <a:pt x="979200" y="244800"/>
                </a:cubicBezTo>
                <a:cubicBezTo>
                  <a:pt x="989031" y="251682"/>
                  <a:pt x="992315" y="265115"/>
                  <a:pt x="1000800" y="273600"/>
                </a:cubicBezTo>
                <a:cubicBezTo>
                  <a:pt x="1009285" y="282085"/>
                  <a:pt x="1021115" y="286715"/>
                  <a:pt x="1029600" y="295200"/>
                </a:cubicBezTo>
                <a:cubicBezTo>
                  <a:pt x="1096800" y="362400"/>
                  <a:pt x="1003200" y="288000"/>
                  <a:pt x="1080000" y="345600"/>
                </a:cubicBezTo>
                <a:cubicBezTo>
                  <a:pt x="1087200" y="372000"/>
                  <a:pt x="1091682" y="399296"/>
                  <a:pt x="1101600" y="424800"/>
                </a:cubicBezTo>
                <a:cubicBezTo>
                  <a:pt x="1108613" y="442834"/>
                  <a:pt x="1129939" y="455856"/>
                  <a:pt x="1130400" y="475200"/>
                </a:cubicBezTo>
                <a:cubicBezTo>
                  <a:pt x="1132407" y="559484"/>
                  <a:pt x="1124721" y="644409"/>
                  <a:pt x="1108800" y="727200"/>
                </a:cubicBezTo>
                <a:cubicBezTo>
                  <a:pt x="1092033" y="814391"/>
                  <a:pt x="1062312" y="834576"/>
                  <a:pt x="1029600" y="900000"/>
                </a:cubicBezTo>
                <a:cubicBezTo>
                  <a:pt x="1021426" y="916348"/>
                  <a:pt x="1016174" y="934052"/>
                  <a:pt x="1008000" y="950400"/>
                </a:cubicBezTo>
                <a:cubicBezTo>
                  <a:pt x="1006018" y="954365"/>
                  <a:pt x="970486" y="1020580"/>
                  <a:pt x="957600" y="1029600"/>
                </a:cubicBezTo>
                <a:cubicBezTo>
                  <a:pt x="942626" y="1040082"/>
                  <a:pt x="924000" y="1044000"/>
                  <a:pt x="907200" y="1051200"/>
                </a:cubicBezTo>
                <a:lnTo>
                  <a:pt x="828000" y="1130400"/>
                </a:lnTo>
                <a:cubicBezTo>
                  <a:pt x="820800" y="1137600"/>
                  <a:pt x="816480" y="1150560"/>
                  <a:pt x="806400" y="1152000"/>
                </a:cubicBezTo>
                <a:cubicBezTo>
                  <a:pt x="544977" y="1189346"/>
                  <a:pt x="672199" y="1172712"/>
                  <a:pt x="424800" y="1202400"/>
                </a:cubicBezTo>
                <a:cubicBezTo>
                  <a:pt x="377698" y="1265203"/>
                  <a:pt x="412208" y="1232999"/>
                  <a:pt x="273600" y="1252800"/>
                </a:cubicBezTo>
                <a:cubicBezTo>
                  <a:pt x="199337" y="1263409"/>
                  <a:pt x="50400" y="1281600"/>
                  <a:pt x="50400" y="1281600"/>
                </a:cubicBezTo>
              </a:path>
            </a:pathLst>
          </a:custGeom>
          <a:noFill/>
          <a:ln w="38100">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2418845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987013" name="Rectangle 2"/>
          <p:cNvSpPr>
            <a:spLocks noGrp="1" noChangeArrowheads="1"/>
          </p:cNvSpPr>
          <p:nvPr>
            <p:ph type="title"/>
          </p:nvPr>
        </p:nvSpPr>
        <p:spPr/>
        <p:txBody>
          <a:bodyPr/>
          <a:lstStyle/>
          <a:p>
            <a:r>
              <a:rPr lang="zh-CN" altLang="en-US"/>
              <a:t>编译器和集成开发环境</a:t>
            </a:r>
          </a:p>
        </p:txBody>
      </p:sp>
      <p:sp>
        <p:nvSpPr>
          <p:cNvPr id="989187" name="Rectangle 3"/>
          <p:cNvSpPr>
            <a:spLocks noGrp="1" noChangeArrowheads="1"/>
          </p:cNvSpPr>
          <p:nvPr>
            <p:ph idx="1"/>
          </p:nvPr>
        </p:nvSpPr>
        <p:spPr/>
        <p:txBody>
          <a:bodyPr>
            <a:normAutofit fontScale="85000" lnSpcReduction="20000"/>
          </a:bodyPr>
          <a:lstStyle/>
          <a:p>
            <a:pPr>
              <a:lnSpc>
                <a:spcPct val="150000"/>
              </a:lnSpc>
            </a:pPr>
            <a:r>
              <a:rPr lang="zh-CN" altLang="en-US" b="1" dirty="0">
                <a:ea typeface="宋体" panose="02010600030101010101" pitchFamily="2" charset="-122"/>
              </a:rPr>
              <a:t>编译器：即编译程序，把高级语言经分析翻译为低级语言。</a:t>
            </a:r>
          </a:p>
          <a:p>
            <a:pPr>
              <a:lnSpc>
                <a:spcPct val="150000"/>
              </a:lnSpc>
            </a:pPr>
            <a:r>
              <a:rPr lang="zh-CN" altLang="en-US" b="1" dirty="0">
                <a:ea typeface="宋体" panose="02010600030101010101" pitchFamily="2" charset="-122"/>
              </a:rPr>
              <a:t>集成开发环境：简称</a:t>
            </a:r>
            <a:r>
              <a:rPr lang="en-US" altLang="zh-CN" b="1" dirty="0">
                <a:ea typeface="宋体" panose="02010600030101010101" pitchFamily="2" charset="-122"/>
              </a:rPr>
              <a:t>IDE</a:t>
            </a:r>
            <a:r>
              <a:rPr lang="zh-CN" altLang="en-US" b="1" dirty="0">
                <a:ea typeface="宋体" panose="02010600030101010101" pitchFamily="2" charset="-122"/>
              </a:rPr>
              <a:t>（</a:t>
            </a:r>
            <a:r>
              <a:rPr lang="en-US" altLang="zh-CN" b="1" dirty="0">
                <a:ea typeface="宋体" panose="02010600030101010101" pitchFamily="2" charset="-122"/>
              </a:rPr>
              <a:t>Integrated Develop Environment</a:t>
            </a:r>
            <a:r>
              <a:rPr lang="zh-CN" altLang="en-US" b="1" dirty="0">
                <a:ea typeface="宋体" panose="02010600030101010101" pitchFamily="2" charset="-122"/>
              </a:rPr>
              <a:t>），是用于提供程序开发环境的应用程序，一般包括代码编辑器、编译器、调试器和图形用户界面工具。</a:t>
            </a:r>
          </a:p>
          <a:p>
            <a:pPr lvl="1">
              <a:lnSpc>
                <a:spcPct val="150000"/>
              </a:lnSpc>
            </a:pPr>
            <a:r>
              <a:rPr lang="zh-CN" altLang="en-US" sz="2800" b="1" dirty="0">
                <a:ea typeface="宋体" panose="02010600030101010101" pitchFamily="2" charset="-122"/>
              </a:rPr>
              <a:t>背景：早期程序设计的各个阶段都要用不同的软件来进行处理</a:t>
            </a:r>
            <a:r>
              <a:rPr lang="en-US" altLang="zh-CN" sz="2800" b="1" dirty="0">
                <a:ea typeface="宋体" panose="02010600030101010101" pitchFamily="2" charset="-122"/>
              </a:rPr>
              <a:t>,</a:t>
            </a:r>
            <a:r>
              <a:rPr lang="zh-CN" altLang="en-US" sz="2800" b="1" dirty="0">
                <a:ea typeface="宋体" panose="02010600030101010101" pitchFamily="2" charset="-122"/>
              </a:rPr>
              <a:t>如先用字处理软件编辑源程序，再用编译程序进行编译，然后用链接程序进行函数、模块连接</a:t>
            </a:r>
            <a:r>
              <a:rPr lang="en-US" altLang="zh-CN" sz="2800" b="1" dirty="0">
                <a:ea typeface="宋体" panose="02010600030101010101" pitchFamily="2" charset="-122"/>
              </a:rPr>
              <a:t>, </a:t>
            </a:r>
            <a:r>
              <a:rPr lang="zh-CN" altLang="en-US" sz="2800" b="1" dirty="0">
                <a:ea typeface="宋体" panose="02010600030101010101" pitchFamily="2" charset="-122"/>
              </a:rPr>
              <a:t>开发者必须在几种软件间来回切换操作。 </a:t>
            </a:r>
          </a:p>
          <a:p>
            <a:pPr>
              <a:lnSpc>
                <a:spcPct val="150000"/>
              </a:lnSpc>
            </a:pPr>
            <a:r>
              <a:rPr lang="zh-CN" altLang="en-US" b="1" dirty="0">
                <a:ea typeface="宋体" panose="02010600030101010101" pitchFamily="2" charset="-122"/>
              </a:rPr>
              <a:t>人们习惯上经常把</a:t>
            </a:r>
            <a:r>
              <a:rPr lang="en-US" altLang="zh-CN" b="1" dirty="0">
                <a:ea typeface="宋体" panose="02010600030101010101" pitchFamily="2" charset="-122"/>
              </a:rPr>
              <a:t>IDE</a:t>
            </a:r>
            <a:r>
              <a:rPr lang="zh-CN" altLang="en-US" b="1" dirty="0">
                <a:ea typeface="宋体" panose="02010600030101010101" pitchFamily="2" charset="-122"/>
              </a:rPr>
              <a:t>称为编译器。</a:t>
            </a:r>
          </a:p>
        </p:txBody>
      </p:sp>
      <p:sp>
        <p:nvSpPr>
          <p:cNvPr id="2" name="日期占位符 1"/>
          <p:cNvSpPr>
            <a:spLocks noGrp="1"/>
          </p:cNvSpPr>
          <p:nvPr>
            <p:ph type="dt" sz="half" idx="10"/>
          </p:nvPr>
        </p:nvSpPr>
        <p:spPr/>
        <p:txBody>
          <a:bodyPr/>
          <a:lstStyle/>
          <a:p>
            <a:fld id="{BC49EA63-11B5-442D-AC55-03AC0B76C23D}" type="datetime1">
              <a:rPr lang="zh-CN" altLang="en-US" smtClean="0"/>
              <a:t>2019-09-05</a:t>
            </a:fld>
            <a:endParaRPr lang="zh-CN" altLang="en-US"/>
          </a:p>
        </p:txBody>
      </p:sp>
      <p:sp>
        <p:nvSpPr>
          <p:cNvPr id="3" name="灯片编号占位符 2"/>
          <p:cNvSpPr>
            <a:spLocks noGrp="1"/>
          </p:cNvSpPr>
          <p:nvPr>
            <p:ph type="sldNum" sz="quarter" idx="12"/>
          </p:nvPr>
        </p:nvSpPr>
        <p:spPr/>
        <p:txBody>
          <a:bodyPr/>
          <a:lstStyle/>
          <a:p>
            <a:fld id="{473EEFB0-B63D-4295-A631-D63A173DC90C}" type="slidenum">
              <a:rPr lang="zh-CN" altLang="en-US" smtClean="0"/>
              <a:t>19</a:t>
            </a:fld>
            <a:endParaRPr lang="zh-CN" altLang="en-US"/>
          </a:p>
        </p:txBody>
      </p:sp>
    </p:spTree>
    <p:extLst>
      <p:ext uri="{BB962C8B-B14F-4D97-AF65-F5344CB8AC3E}">
        <p14:creationId xmlns:p14="http://schemas.microsoft.com/office/powerpoint/2010/main" val="35009575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课程概要</a:t>
            </a:r>
          </a:p>
        </p:txBody>
      </p:sp>
      <p:sp>
        <p:nvSpPr>
          <p:cNvPr id="3" name="内容占位符 2"/>
          <p:cNvSpPr>
            <a:spLocks noGrp="1"/>
          </p:cNvSpPr>
          <p:nvPr>
            <p:ph idx="1"/>
          </p:nvPr>
        </p:nvSpPr>
        <p:spPr>
          <a:xfrm>
            <a:off x="838199" y="1825624"/>
            <a:ext cx="10965873" cy="4530725"/>
          </a:xfrm>
        </p:spPr>
        <p:txBody>
          <a:bodyPr>
            <a:normAutofit/>
          </a:bodyPr>
          <a:lstStyle/>
          <a:p>
            <a:pPr>
              <a:lnSpc>
                <a:spcPct val="150000"/>
              </a:lnSpc>
            </a:pPr>
            <a:r>
              <a:rPr lang="zh-CN" altLang="en-US" sz="2800" dirty="0" smtClean="0"/>
              <a:t>课程</a:t>
            </a:r>
            <a:r>
              <a:rPr lang="zh-CN" altLang="en-US" sz="2800" dirty="0"/>
              <a:t>教材： </a:t>
            </a:r>
            <a:r>
              <a:rPr lang="en-US" altLang="zh-CN" sz="2800" dirty="0"/>
              <a:t>《 </a:t>
            </a:r>
            <a:r>
              <a:rPr lang="zh-CN" altLang="en-US" sz="2800" dirty="0"/>
              <a:t>编译原理</a:t>
            </a:r>
            <a:r>
              <a:rPr lang="en-US" altLang="zh-CN" sz="2800" dirty="0"/>
              <a:t>》 (“</a:t>
            </a:r>
            <a:r>
              <a:rPr lang="zh-CN" altLang="en-US" sz="2800" dirty="0"/>
              <a:t>龙书</a:t>
            </a:r>
            <a:r>
              <a:rPr lang="en-US" altLang="zh-CN" sz="2800" dirty="0"/>
              <a:t>”)  </a:t>
            </a:r>
            <a:r>
              <a:rPr lang="zh-CN" altLang="en-US" sz="2800" dirty="0"/>
              <a:t>课程网站上有中英文电子版供下载。</a:t>
            </a:r>
            <a:endParaRPr lang="en-US" altLang="zh-CN" sz="2800" dirty="0"/>
          </a:p>
          <a:p>
            <a:pPr>
              <a:lnSpc>
                <a:spcPct val="150000"/>
              </a:lnSpc>
            </a:pPr>
            <a:r>
              <a:rPr lang="zh-CN" altLang="en-US" sz="2800" dirty="0" smtClean="0"/>
              <a:t>授课</a:t>
            </a:r>
            <a:r>
              <a:rPr lang="zh-CN" altLang="en-US" sz="2800" dirty="0"/>
              <a:t>时段： </a:t>
            </a:r>
            <a:r>
              <a:rPr lang="en-US" altLang="zh-CN" sz="2800" dirty="0"/>
              <a:t>18</a:t>
            </a:r>
            <a:r>
              <a:rPr lang="zh-CN" altLang="en-US" sz="2800" dirty="0"/>
              <a:t>周，每周</a:t>
            </a:r>
            <a:r>
              <a:rPr lang="en-US" altLang="zh-CN" sz="2800" dirty="0"/>
              <a:t>3</a:t>
            </a:r>
            <a:r>
              <a:rPr lang="zh-CN" altLang="en-US" sz="2800" dirty="0"/>
              <a:t>个学时</a:t>
            </a:r>
            <a:endParaRPr lang="en-US" altLang="zh-CN" sz="2800" dirty="0"/>
          </a:p>
          <a:p>
            <a:pPr>
              <a:lnSpc>
                <a:spcPct val="150000"/>
              </a:lnSpc>
            </a:pPr>
            <a:r>
              <a:rPr lang="zh-CN" altLang="en-US" sz="2800" dirty="0"/>
              <a:t>授课安排</a:t>
            </a:r>
            <a:r>
              <a:rPr lang="zh-CN" altLang="en-US" sz="2800" dirty="0" smtClean="0"/>
              <a:t>：每周五</a:t>
            </a:r>
            <a:endParaRPr lang="zh-CN" altLang="en-US" sz="2800" dirty="0"/>
          </a:p>
          <a:p>
            <a:pPr>
              <a:lnSpc>
                <a:spcPct val="150000"/>
              </a:lnSpc>
            </a:pPr>
            <a:r>
              <a:rPr lang="zh-CN" altLang="en-US" dirty="0" smtClean="0"/>
              <a:t>课件</a:t>
            </a:r>
            <a:r>
              <a:rPr lang="zh-CN" altLang="en-US" dirty="0"/>
              <a:t>编制过程中参考了哈工大、中山大学、南京大学的课件，向原作者表示感谢！</a:t>
            </a:r>
            <a:endParaRPr lang="zh-CN" altLang="en-US" sz="2800" dirty="0"/>
          </a:p>
        </p:txBody>
      </p:sp>
      <p:sp>
        <p:nvSpPr>
          <p:cNvPr id="4" name="日期占位符 3"/>
          <p:cNvSpPr>
            <a:spLocks noGrp="1"/>
          </p:cNvSpPr>
          <p:nvPr>
            <p:ph type="dt" sz="half" idx="10"/>
          </p:nvPr>
        </p:nvSpPr>
        <p:spPr/>
        <p:txBody>
          <a:bodyPr/>
          <a:lstStyle/>
          <a:p>
            <a:fld id="{BF670CAD-C525-4D34-9FE6-F15E5020C459}" type="datetime1">
              <a:rPr lang="zh-CN" altLang="en-US" smtClean="0"/>
              <a:t>2019-09-05</a:t>
            </a:fld>
            <a:endParaRPr lang="zh-CN" altLang="en-US"/>
          </a:p>
        </p:txBody>
      </p:sp>
      <p:sp>
        <p:nvSpPr>
          <p:cNvPr id="5" name="灯片编号占位符 4"/>
          <p:cNvSpPr>
            <a:spLocks noGrp="1"/>
          </p:cNvSpPr>
          <p:nvPr>
            <p:ph type="sldNum" sz="quarter" idx="12"/>
          </p:nvPr>
        </p:nvSpPr>
        <p:spPr/>
        <p:txBody>
          <a:bodyPr/>
          <a:lstStyle/>
          <a:p>
            <a:fld id="{473EEFB0-B63D-4295-A631-D63A173DC90C}" type="slidenum">
              <a:rPr lang="zh-CN" altLang="en-US" smtClean="0"/>
              <a:t>2</a:t>
            </a:fld>
            <a:endParaRPr lang="zh-CN" altLang="en-US"/>
          </a:p>
        </p:txBody>
      </p:sp>
    </p:spTree>
    <p:extLst>
      <p:ext uri="{BB962C8B-B14F-4D97-AF65-F5344CB8AC3E}">
        <p14:creationId xmlns:p14="http://schemas.microsoft.com/office/powerpoint/2010/main" val="378552740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特殊的编译器</a:t>
            </a:r>
          </a:p>
        </p:txBody>
      </p:sp>
      <p:pic>
        <p:nvPicPr>
          <p:cNvPr id="4" name="图片 3"/>
          <p:cNvPicPr>
            <a:picLocks noChangeAspect="1"/>
          </p:cNvPicPr>
          <p:nvPr/>
        </p:nvPicPr>
        <p:blipFill rotWithShape="1">
          <a:blip r:embed="rId3"/>
          <a:srcRect t="32975" b="24041"/>
          <a:stretch/>
        </p:blipFill>
        <p:spPr>
          <a:xfrm>
            <a:off x="838200" y="2297763"/>
            <a:ext cx="9447086" cy="2466882"/>
          </a:xfrm>
          <a:prstGeom prst="rect">
            <a:avLst/>
          </a:prstGeom>
        </p:spPr>
      </p:pic>
      <p:sp>
        <p:nvSpPr>
          <p:cNvPr id="3" name="日期占位符 2"/>
          <p:cNvSpPr>
            <a:spLocks noGrp="1"/>
          </p:cNvSpPr>
          <p:nvPr>
            <p:ph type="dt" sz="half" idx="10"/>
          </p:nvPr>
        </p:nvSpPr>
        <p:spPr/>
        <p:txBody>
          <a:bodyPr/>
          <a:lstStyle/>
          <a:p>
            <a:fld id="{856581E1-F6AC-4756-8444-39AC5844AEB8}" type="datetime1">
              <a:rPr lang="zh-CN" altLang="en-US" smtClean="0"/>
              <a:t>2019-09-05</a:t>
            </a:fld>
            <a:endParaRPr lang="zh-CN" altLang="en-US"/>
          </a:p>
        </p:txBody>
      </p:sp>
      <p:sp>
        <p:nvSpPr>
          <p:cNvPr id="5" name="灯片编号占位符 4"/>
          <p:cNvSpPr>
            <a:spLocks noGrp="1"/>
          </p:cNvSpPr>
          <p:nvPr>
            <p:ph type="sldNum" sz="quarter" idx="12"/>
          </p:nvPr>
        </p:nvSpPr>
        <p:spPr/>
        <p:txBody>
          <a:bodyPr/>
          <a:lstStyle/>
          <a:p>
            <a:fld id="{473EEFB0-B63D-4295-A631-D63A173DC90C}" type="slidenum">
              <a:rPr lang="zh-CN" altLang="en-US" smtClean="0"/>
              <a:t>20</a:t>
            </a:fld>
            <a:endParaRPr lang="zh-CN" altLang="en-US"/>
          </a:p>
        </p:txBody>
      </p:sp>
    </p:spTree>
    <p:extLst>
      <p:ext uri="{BB962C8B-B14F-4D97-AF65-F5344CB8AC3E}">
        <p14:creationId xmlns:p14="http://schemas.microsoft.com/office/powerpoint/2010/main" val="26150861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标题 1"/>
          <p:cNvSpPr>
            <a:spLocks noGrp="1"/>
          </p:cNvSpPr>
          <p:nvPr>
            <p:ph type="title"/>
          </p:nvPr>
        </p:nvSpPr>
        <p:spPr/>
        <p:txBody>
          <a:bodyPr/>
          <a:lstStyle/>
          <a:p>
            <a:pPr eaLnBrk="1" hangingPunct="1"/>
            <a:r>
              <a:rPr lang="zh-CN" altLang="en-US" dirty="0"/>
              <a:t>二、为什么要学习编译原理？</a:t>
            </a:r>
          </a:p>
        </p:txBody>
      </p:sp>
      <p:sp>
        <p:nvSpPr>
          <p:cNvPr id="21507" name="内容占位符 2"/>
          <p:cNvSpPr>
            <a:spLocks noGrp="1"/>
          </p:cNvSpPr>
          <p:nvPr>
            <p:ph idx="1"/>
          </p:nvPr>
        </p:nvSpPr>
        <p:spPr>
          <a:xfrm>
            <a:off x="655456" y="1775534"/>
            <a:ext cx="11013260" cy="4351337"/>
          </a:xfrm>
        </p:spPr>
        <p:txBody>
          <a:bodyPr>
            <a:normAutofit/>
          </a:bodyPr>
          <a:lstStyle/>
          <a:p>
            <a:pPr lvl="1">
              <a:lnSpc>
                <a:spcPct val="150000"/>
              </a:lnSpc>
            </a:pPr>
            <a:r>
              <a:rPr lang="zh-CN" altLang="en-US" sz="2800" dirty="0">
                <a:latin typeface="宋体" panose="02010600030101010101" pitchFamily="2" charset="-122"/>
                <a:ea typeface="宋体" panose="02010600030101010101" pitchFamily="2" charset="-122"/>
              </a:rPr>
              <a:t>深入理解编程语言</a:t>
            </a:r>
            <a:endParaRPr lang="en-US" altLang="zh-CN" sz="2800" dirty="0">
              <a:latin typeface="宋体" panose="02010600030101010101" pitchFamily="2" charset="-122"/>
              <a:ea typeface="宋体" panose="02010600030101010101" pitchFamily="2" charset="-122"/>
            </a:endParaRPr>
          </a:p>
          <a:p>
            <a:pPr lvl="1">
              <a:lnSpc>
                <a:spcPct val="150000"/>
              </a:lnSpc>
            </a:pPr>
            <a:r>
              <a:rPr lang="zh-CN" altLang="en-US" sz="2800" dirty="0">
                <a:latin typeface="宋体" panose="02010600030101010101" pitchFamily="2" charset="-122"/>
                <a:ea typeface="宋体" panose="02010600030101010101" pitchFamily="2" charset="-122"/>
              </a:rPr>
              <a:t>掌握高级的语言处理（不限于编程语言）技术</a:t>
            </a:r>
            <a:endParaRPr lang="en-US" altLang="zh-CN" sz="2800" dirty="0">
              <a:latin typeface="宋体" panose="02010600030101010101" pitchFamily="2" charset="-122"/>
              <a:ea typeface="宋体" panose="02010600030101010101" pitchFamily="2" charset="-122"/>
            </a:endParaRPr>
          </a:p>
          <a:p>
            <a:pPr lvl="1">
              <a:lnSpc>
                <a:spcPct val="150000"/>
              </a:lnSpc>
            </a:pPr>
            <a:r>
              <a:rPr lang="zh-CN" altLang="en-US" sz="2800" dirty="0">
                <a:latin typeface="宋体" panose="02010600030101010101" pitchFamily="2" charset="-122"/>
                <a:ea typeface="宋体" panose="02010600030101010101" pitchFamily="2" charset="-122"/>
              </a:rPr>
              <a:t>巩固其它课程：算法与数据结构，计算机体系结构，软件工程，汇编语言等</a:t>
            </a:r>
            <a:endParaRPr lang="en-US" altLang="zh-CN" sz="2800" dirty="0">
              <a:latin typeface="宋体" panose="02010600030101010101" pitchFamily="2" charset="-122"/>
              <a:ea typeface="宋体" panose="02010600030101010101" pitchFamily="2" charset="-122"/>
            </a:endParaRPr>
          </a:p>
          <a:p>
            <a:pPr lvl="1">
              <a:lnSpc>
                <a:spcPct val="150000"/>
              </a:lnSpc>
            </a:pPr>
            <a:r>
              <a:rPr lang="zh-CN" altLang="en-US" sz="2800" dirty="0">
                <a:latin typeface="宋体" panose="02010600030101010101" pitchFamily="2" charset="-122"/>
                <a:ea typeface="宋体" panose="02010600030101010101" pitchFamily="2" charset="-122"/>
              </a:rPr>
              <a:t>理论和实践结合的绝佳范例</a:t>
            </a:r>
            <a:endParaRPr lang="en-US" altLang="zh-CN" sz="2800" dirty="0">
              <a:latin typeface="宋体" panose="02010600030101010101" pitchFamily="2" charset="-122"/>
              <a:ea typeface="宋体" panose="02010600030101010101" pitchFamily="2" charset="-122"/>
            </a:endParaRPr>
          </a:p>
          <a:p>
            <a:pPr lvl="1">
              <a:lnSpc>
                <a:spcPct val="150000"/>
              </a:lnSpc>
            </a:pPr>
            <a:r>
              <a:rPr lang="zh-CN" altLang="en-US" sz="2800" dirty="0">
                <a:latin typeface="宋体" panose="02010600030101010101" pitchFamily="2" charset="-122"/>
                <a:ea typeface="宋体" panose="02010600030101010101" pitchFamily="2" charset="-122"/>
              </a:rPr>
              <a:t>提高编程能力</a:t>
            </a:r>
          </a:p>
        </p:txBody>
      </p:sp>
      <p:sp>
        <p:nvSpPr>
          <p:cNvPr id="2" name="日期占位符 1"/>
          <p:cNvSpPr>
            <a:spLocks noGrp="1"/>
          </p:cNvSpPr>
          <p:nvPr>
            <p:ph type="dt" sz="half" idx="10"/>
          </p:nvPr>
        </p:nvSpPr>
        <p:spPr/>
        <p:txBody>
          <a:bodyPr/>
          <a:lstStyle/>
          <a:p>
            <a:fld id="{C025BCEF-04A1-4A18-8397-26D65B74DE9B}" type="datetime1">
              <a:rPr lang="zh-CN" altLang="en-US" smtClean="0"/>
              <a:t>2019-09-05</a:t>
            </a:fld>
            <a:endParaRPr lang="zh-CN" altLang="en-US"/>
          </a:p>
        </p:txBody>
      </p:sp>
      <p:sp>
        <p:nvSpPr>
          <p:cNvPr id="3" name="灯片编号占位符 2"/>
          <p:cNvSpPr>
            <a:spLocks noGrp="1"/>
          </p:cNvSpPr>
          <p:nvPr>
            <p:ph type="sldNum" sz="quarter" idx="12"/>
          </p:nvPr>
        </p:nvSpPr>
        <p:spPr/>
        <p:txBody>
          <a:bodyPr/>
          <a:lstStyle/>
          <a:p>
            <a:fld id="{473EEFB0-B63D-4295-A631-D63A173DC90C}" type="slidenum">
              <a:rPr lang="zh-CN" altLang="en-US" smtClean="0"/>
              <a:t>21</a:t>
            </a:fld>
            <a:endParaRPr lang="zh-CN" altLang="en-US"/>
          </a:p>
        </p:txBody>
      </p:sp>
    </p:spTree>
    <p:extLst>
      <p:ext uri="{BB962C8B-B14F-4D97-AF65-F5344CB8AC3E}">
        <p14:creationId xmlns:p14="http://schemas.microsoft.com/office/powerpoint/2010/main" val="15499015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什么是编程语言？</a:t>
            </a:r>
          </a:p>
        </p:txBody>
      </p:sp>
      <p:pic>
        <p:nvPicPr>
          <p:cNvPr id="4" name="Content Placeholder 4" descr="wikiPL.tiff"/>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888881" y="1834503"/>
            <a:ext cx="4948202" cy="4351338"/>
          </a:xfrm>
          <a:noFill/>
        </p:spPr>
      </p:pic>
      <p:sp>
        <p:nvSpPr>
          <p:cNvPr id="5" name="矩形 4"/>
          <p:cNvSpPr/>
          <p:nvPr/>
        </p:nvSpPr>
        <p:spPr>
          <a:xfrm>
            <a:off x="412362" y="1834503"/>
            <a:ext cx="6148109" cy="3539430"/>
          </a:xfrm>
          <a:prstGeom prst="rect">
            <a:avLst/>
          </a:prstGeom>
        </p:spPr>
        <p:txBody>
          <a:bodyPr wrap="square">
            <a:spAutoFit/>
          </a:bodyPr>
          <a:lstStyle/>
          <a:p>
            <a:r>
              <a:rPr lang="en-US" altLang="zh-CN" sz="2800" dirty="0">
                <a:latin typeface="Tahoma" panose="020B0604030504040204" pitchFamily="34" charset="0"/>
                <a:ea typeface="Tahoma" panose="020B0604030504040204" pitchFamily="34" charset="0"/>
                <a:cs typeface="Tahoma" panose="020B0604030504040204" pitchFamily="34" charset="0"/>
              </a:rPr>
              <a:t>A programming language is a formal computer language or constructed language designed to communicate instructions to a machine, particularly a computer. Programming languages can be used to create programs to control the behavior of a machine or to express algorithms.</a:t>
            </a:r>
            <a:endParaRPr lang="zh-CN" altLang="en-US" sz="2800" dirty="0">
              <a:latin typeface="Tahoma" panose="020B0604030504040204" pitchFamily="34" charset="0"/>
              <a:cs typeface="Tahoma" panose="020B0604030504040204" pitchFamily="34" charset="0"/>
            </a:endParaRPr>
          </a:p>
        </p:txBody>
      </p:sp>
      <p:sp>
        <p:nvSpPr>
          <p:cNvPr id="3" name="日期占位符 2"/>
          <p:cNvSpPr>
            <a:spLocks noGrp="1"/>
          </p:cNvSpPr>
          <p:nvPr>
            <p:ph type="dt" sz="half" idx="10"/>
          </p:nvPr>
        </p:nvSpPr>
        <p:spPr/>
        <p:txBody>
          <a:bodyPr/>
          <a:lstStyle/>
          <a:p>
            <a:fld id="{BA9416DB-0EC5-43CB-9310-B3F69AE69BF3}" type="datetime1">
              <a:rPr lang="zh-CN" altLang="en-US" smtClean="0"/>
              <a:t>2019-09-05</a:t>
            </a:fld>
            <a:endParaRPr lang="zh-CN" altLang="en-US"/>
          </a:p>
        </p:txBody>
      </p:sp>
      <p:sp>
        <p:nvSpPr>
          <p:cNvPr id="6" name="灯片编号占位符 5"/>
          <p:cNvSpPr>
            <a:spLocks noGrp="1"/>
          </p:cNvSpPr>
          <p:nvPr>
            <p:ph type="sldNum" sz="quarter" idx="12"/>
          </p:nvPr>
        </p:nvSpPr>
        <p:spPr/>
        <p:txBody>
          <a:bodyPr/>
          <a:lstStyle/>
          <a:p>
            <a:fld id="{473EEFB0-B63D-4295-A631-D63A173DC90C}" type="slidenum">
              <a:rPr lang="zh-CN" altLang="en-US" smtClean="0"/>
              <a:t>22</a:t>
            </a:fld>
            <a:endParaRPr lang="zh-CN" altLang="en-US"/>
          </a:p>
        </p:txBody>
      </p:sp>
    </p:spTree>
    <p:extLst>
      <p:ext uri="{BB962C8B-B14F-4D97-AF65-F5344CB8AC3E}">
        <p14:creationId xmlns:p14="http://schemas.microsoft.com/office/powerpoint/2010/main" val="191607069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程序设计语言的分类</a:t>
            </a:r>
          </a:p>
        </p:txBody>
      </p:sp>
      <p:sp>
        <p:nvSpPr>
          <p:cNvPr id="3" name="内容占位符 2"/>
          <p:cNvSpPr>
            <a:spLocks noGrp="1"/>
          </p:cNvSpPr>
          <p:nvPr>
            <p:ph idx="1"/>
          </p:nvPr>
        </p:nvSpPr>
        <p:spPr/>
        <p:txBody>
          <a:bodyPr>
            <a:normAutofit/>
          </a:bodyPr>
          <a:lstStyle/>
          <a:p>
            <a:pPr>
              <a:lnSpc>
                <a:spcPct val="150000"/>
              </a:lnSpc>
            </a:pPr>
            <a:r>
              <a:rPr lang="zh-CN" altLang="en-US" sz="3200" b="1" dirty="0">
                <a:latin typeface="+mn-ea"/>
              </a:rPr>
              <a:t>命令式语言</a:t>
            </a:r>
            <a:r>
              <a:rPr lang="en-US" altLang="zh-CN" sz="3200" b="1" dirty="0">
                <a:latin typeface="+mn-ea"/>
              </a:rPr>
              <a:t>(Imperative Language)</a:t>
            </a:r>
          </a:p>
          <a:p>
            <a:pPr lvl="1">
              <a:lnSpc>
                <a:spcPct val="150000"/>
              </a:lnSpc>
            </a:pPr>
            <a:r>
              <a:rPr lang="zh-CN" altLang="en-US" sz="2800" dirty="0">
                <a:latin typeface="+mn-ea"/>
              </a:rPr>
              <a:t>通过指明一系列可执行的运算及运算的次序来描述计算过程的语言；</a:t>
            </a:r>
          </a:p>
          <a:p>
            <a:pPr lvl="1">
              <a:lnSpc>
                <a:spcPct val="150000"/>
              </a:lnSpc>
            </a:pPr>
            <a:r>
              <a:rPr lang="en-US" altLang="zh-CN" sz="2800" dirty="0">
                <a:latin typeface="+mn-ea"/>
              </a:rPr>
              <a:t>FORTRAN</a:t>
            </a:r>
            <a:r>
              <a:rPr lang="zh-CN" altLang="en-US" sz="2800" dirty="0">
                <a:latin typeface="+mn-ea"/>
              </a:rPr>
              <a:t>、 </a:t>
            </a:r>
            <a:r>
              <a:rPr lang="en-US" altLang="zh-CN" sz="2800" dirty="0">
                <a:latin typeface="+mn-ea"/>
              </a:rPr>
              <a:t>BASIC</a:t>
            </a:r>
            <a:r>
              <a:rPr lang="zh-CN" altLang="en-US" sz="2800" dirty="0">
                <a:latin typeface="+mn-ea"/>
              </a:rPr>
              <a:t>、 </a:t>
            </a:r>
            <a:r>
              <a:rPr lang="en-US" altLang="zh-CN" sz="2800" dirty="0">
                <a:latin typeface="+mn-ea"/>
              </a:rPr>
              <a:t>Pascal</a:t>
            </a:r>
            <a:r>
              <a:rPr lang="zh-CN" altLang="en-US" sz="2800" dirty="0">
                <a:latin typeface="+mn-ea"/>
              </a:rPr>
              <a:t>、</a:t>
            </a:r>
            <a:r>
              <a:rPr lang="en-US" altLang="zh-CN" sz="2800" dirty="0">
                <a:latin typeface="+mn-ea"/>
              </a:rPr>
              <a:t>C</a:t>
            </a:r>
            <a:r>
              <a:rPr lang="zh-CN" altLang="en-US" sz="2800" dirty="0">
                <a:latin typeface="+mn-ea"/>
              </a:rPr>
              <a:t>、</a:t>
            </a:r>
            <a:r>
              <a:rPr lang="en-US" altLang="zh-CN" sz="2800" dirty="0">
                <a:latin typeface="+mn-ea"/>
              </a:rPr>
              <a:t>……</a:t>
            </a:r>
          </a:p>
          <a:p>
            <a:pPr lvl="1">
              <a:lnSpc>
                <a:spcPct val="150000"/>
              </a:lnSpc>
            </a:pPr>
            <a:r>
              <a:rPr lang="zh-CN" altLang="en-US" sz="2800" dirty="0">
                <a:latin typeface="+mn-ea"/>
              </a:rPr>
              <a:t>程序的层次性和抽象性不高。</a:t>
            </a:r>
          </a:p>
        </p:txBody>
      </p:sp>
      <p:sp>
        <p:nvSpPr>
          <p:cNvPr id="4" name="日期占位符 3"/>
          <p:cNvSpPr>
            <a:spLocks noGrp="1"/>
          </p:cNvSpPr>
          <p:nvPr>
            <p:ph type="dt" sz="half" idx="10"/>
          </p:nvPr>
        </p:nvSpPr>
        <p:spPr/>
        <p:txBody>
          <a:bodyPr/>
          <a:lstStyle/>
          <a:p>
            <a:fld id="{29B4E627-B1AB-4625-A350-4A12049627DB}" type="datetime1">
              <a:rPr lang="zh-CN" altLang="en-US" smtClean="0"/>
              <a:t>2019-09-05</a:t>
            </a:fld>
            <a:endParaRPr lang="zh-CN" altLang="en-US"/>
          </a:p>
        </p:txBody>
      </p:sp>
      <p:sp>
        <p:nvSpPr>
          <p:cNvPr id="5" name="灯片编号占位符 4"/>
          <p:cNvSpPr>
            <a:spLocks noGrp="1"/>
          </p:cNvSpPr>
          <p:nvPr>
            <p:ph type="sldNum" sz="quarter" idx="12"/>
          </p:nvPr>
        </p:nvSpPr>
        <p:spPr/>
        <p:txBody>
          <a:bodyPr/>
          <a:lstStyle/>
          <a:p>
            <a:fld id="{473EEFB0-B63D-4295-A631-D63A173DC90C}" type="slidenum">
              <a:rPr lang="zh-CN" altLang="en-US" smtClean="0"/>
              <a:t>23</a:t>
            </a:fld>
            <a:endParaRPr lang="zh-CN" altLang="en-US"/>
          </a:p>
        </p:txBody>
      </p:sp>
    </p:spTree>
    <p:extLst>
      <p:ext uri="{BB962C8B-B14F-4D97-AF65-F5344CB8AC3E}">
        <p14:creationId xmlns:p14="http://schemas.microsoft.com/office/powerpoint/2010/main" val="5166398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程序设计语言的分类</a:t>
            </a:r>
          </a:p>
        </p:txBody>
      </p:sp>
      <p:sp>
        <p:nvSpPr>
          <p:cNvPr id="3" name="内容占位符 2"/>
          <p:cNvSpPr>
            <a:spLocks noGrp="1"/>
          </p:cNvSpPr>
          <p:nvPr>
            <p:ph idx="1"/>
          </p:nvPr>
        </p:nvSpPr>
        <p:spPr/>
        <p:txBody>
          <a:bodyPr>
            <a:normAutofit lnSpcReduction="10000"/>
          </a:bodyPr>
          <a:lstStyle/>
          <a:p>
            <a:pPr>
              <a:lnSpc>
                <a:spcPct val="150000"/>
              </a:lnSpc>
            </a:pPr>
            <a:r>
              <a:rPr lang="zh-CN" altLang="en-US" sz="3900" b="1" dirty="0">
                <a:latin typeface="宋体" panose="02010600030101010101" pitchFamily="2" charset="-122"/>
                <a:ea typeface="宋体" panose="02010600030101010101" pitchFamily="2" charset="-122"/>
              </a:rPr>
              <a:t>声明式语言（</a:t>
            </a:r>
            <a:r>
              <a:rPr lang="en-US" altLang="zh-CN" sz="3900" b="1" dirty="0">
                <a:latin typeface="宋体" panose="02010600030101010101" pitchFamily="2" charset="-122"/>
                <a:ea typeface="宋体" panose="02010600030101010101" pitchFamily="2" charset="-122"/>
              </a:rPr>
              <a:t>Declarative Language</a:t>
            </a:r>
            <a:r>
              <a:rPr lang="zh-CN" altLang="en-US" sz="3900" b="1" dirty="0">
                <a:latin typeface="宋体" panose="02010600030101010101" pitchFamily="2" charset="-122"/>
                <a:ea typeface="宋体" panose="02010600030101010101" pitchFamily="2" charset="-122"/>
              </a:rPr>
              <a:t>）</a:t>
            </a:r>
            <a:endParaRPr lang="en-US" altLang="zh-CN" sz="3900" b="1" dirty="0">
              <a:latin typeface="宋体" panose="02010600030101010101" pitchFamily="2" charset="-122"/>
              <a:ea typeface="宋体" panose="02010600030101010101" pitchFamily="2" charset="-122"/>
            </a:endParaRPr>
          </a:p>
          <a:p>
            <a:pPr lvl="1">
              <a:lnSpc>
                <a:spcPct val="150000"/>
              </a:lnSpc>
            </a:pPr>
            <a:r>
              <a:rPr lang="zh-CN" altLang="en-US" dirty="0">
                <a:latin typeface="宋体" panose="02010600030101010101" pitchFamily="2" charset="-122"/>
                <a:ea typeface="宋体" panose="02010600030101010101" pitchFamily="2" charset="-122"/>
              </a:rPr>
              <a:t>着重描述要处理什么，而非如何处理的非命令式语言 </a:t>
            </a:r>
            <a:endParaRPr lang="en-US" altLang="zh-CN" dirty="0">
              <a:latin typeface="宋体" panose="02010600030101010101" pitchFamily="2" charset="-122"/>
              <a:ea typeface="宋体" panose="02010600030101010101" pitchFamily="2" charset="-122"/>
            </a:endParaRPr>
          </a:p>
          <a:p>
            <a:pPr lvl="1">
              <a:lnSpc>
                <a:spcPct val="150000"/>
              </a:lnSpc>
            </a:pPr>
            <a:r>
              <a:rPr lang="zh-CN" altLang="en-US" dirty="0">
                <a:latin typeface="宋体" panose="02010600030101010101" pitchFamily="2" charset="-122"/>
                <a:ea typeface="宋体" panose="02010600030101010101" pitchFamily="2" charset="-122"/>
              </a:rPr>
              <a:t>函数</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应用</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式语言</a:t>
            </a:r>
            <a:r>
              <a:rPr lang="en-US" altLang="zh-CN" dirty="0">
                <a:latin typeface="宋体" panose="02010600030101010101" pitchFamily="2" charset="-122"/>
                <a:ea typeface="宋体" panose="02010600030101010101" pitchFamily="2" charset="-122"/>
              </a:rPr>
              <a:t>(Functional Language)</a:t>
            </a:r>
          </a:p>
          <a:p>
            <a:pPr lvl="2">
              <a:lnSpc>
                <a:spcPct val="150000"/>
              </a:lnSpc>
            </a:pPr>
            <a:r>
              <a:rPr lang="zh-CN" altLang="en-US" dirty="0">
                <a:latin typeface="宋体" panose="02010600030101010101" pitchFamily="2" charset="-122"/>
                <a:ea typeface="宋体" panose="02010600030101010101" pitchFamily="2" charset="-122"/>
              </a:rPr>
              <a:t>基本运算单位是函数，如</a:t>
            </a:r>
            <a:r>
              <a:rPr lang="en-US" altLang="zh-CN" dirty="0">
                <a:latin typeface="宋体" panose="02010600030101010101" pitchFamily="2" charset="-122"/>
                <a:ea typeface="宋体" panose="02010600030101010101" pitchFamily="2" charset="-122"/>
              </a:rPr>
              <a:t>LISP</a:t>
            </a:r>
            <a:r>
              <a:rPr lang="zh-CN" altLang="en-US" dirty="0">
                <a:latin typeface="宋体" panose="02010600030101010101" pitchFamily="2" charset="-122"/>
                <a:ea typeface="宋体" panose="02010600030101010101" pitchFamily="2" charset="-122"/>
              </a:rPr>
              <a:t>、 </a:t>
            </a:r>
            <a:r>
              <a:rPr lang="en-US" altLang="zh-CN" dirty="0">
                <a:latin typeface="宋体" panose="02010600030101010101" pitchFamily="2" charset="-122"/>
                <a:ea typeface="宋体" panose="02010600030101010101" pitchFamily="2" charset="-122"/>
              </a:rPr>
              <a:t>ML……</a:t>
            </a:r>
            <a:r>
              <a:rPr lang="zh-CN" altLang="en-US" dirty="0">
                <a:latin typeface="宋体" panose="02010600030101010101" pitchFamily="2" charset="-122"/>
                <a:ea typeface="宋体" panose="02010600030101010101" pitchFamily="2" charset="-122"/>
              </a:rPr>
              <a:t> </a:t>
            </a:r>
            <a:endParaRPr lang="en-US" altLang="zh-CN" dirty="0">
              <a:latin typeface="宋体" panose="02010600030101010101" pitchFamily="2" charset="-122"/>
              <a:ea typeface="宋体" panose="02010600030101010101" pitchFamily="2" charset="-122"/>
            </a:endParaRPr>
          </a:p>
          <a:p>
            <a:pPr lvl="1">
              <a:lnSpc>
                <a:spcPct val="150000"/>
              </a:lnSpc>
            </a:pPr>
            <a:r>
              <a:rPr lang="zh-CN" altLang="en-US" dirty="0">
                <a:latin typeface="宋体" panose="02010600030101010101" pitchFamily="2" charset="-122"/>
                <a:ea typeface="宋体" panose="02010600030101010101" pitchFamily="2" charset="-122"/>
              </a:rPr>
              <a:t>逻辑式</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基于规则</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语言</a:t>
            </a:r>
            <a:r>
              <a:rPr lang="en-US" altLang="zh-CN" dirty="0">
                <a:latin typeface="宋体" panose="02010600030101010101" pitchFamily="2" charset="-122"/>
                <a:ea typeface="宋体" panose="02010600030101010101" pitchFamily="2" charset="-122"/>
              </a:rPr>
              <a:t>(Logical Language) </a:t>
            </a:r>
          </a:p>
          <a:p>
            <a:pPr lvl="2">
              <a:lnSpc>
                <a:spcPct val="150000"/>
              </a:lnSpc>
            </a:pPr>
            <a:r>
              <a:rPr lang="zh-CN" altLang="en-US" dirty="0">
                <a:latin typeface="宋体" panose="02010600030101010101" pitchFamily="2" charset="-122"/>
                <a:ea typeface="宋体" panose="02010600030101010101" pitchFamily="2" charset="-122"/>
              </a:rPr>
              <a:t>基本运算单位是谓词，如</a:t>
            </a:r>
            <a:r>
              <a:rPr lang="en-US" altLang="zh-CN" dirty="0">
                <a:latin typeface="宋体" panose="02010600030101010101" pitchFamily="2" charset="-122"/>
                <a:ea typeface="宋体" panose="02010600030101010101" pitchFamily="2" charset="-122"/>
              </a:rPr>
              <a:t>Prolog</a:t>
            </a:r>
            <a:r>
              <a:rPr lang="zh-CN" altLang="en-US" dirty="0">
                <a:latin typeface="宋体" panose="02010600030101010101" pitchFamily="2" charset="-122"/>
                <a:ea typeface="宋体" panose="02010600030101010101" pitchFamily="2" charset="-122"/>
              </a:rPr>
              <a:t>， </a:t>
            </a:r>
            <a:r>
              <a:rPr lang="en-US" altLang="zh-CN" dirty="0" err="1">
                <a:latin typeface="宋体" panose="02010600030101010101" pitchFamily="2" charset="-122"/>
                <a:ea typeface="宋体" panose="02010600030101010101" pitchFamily="2" charset="-122"/>
              </a:rPr>
              <a:t>Yacc</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 </a:t>
            </a:r>
            <a:endParaRPr lang="en-US" altLang="zh-CN" dirty="0">
              <a:latin typeface="宋体" panose="02010600030101010101" pitchFamily="2" charset="-122"/>
              <a:ea typeface="宋体" panose="02010600030101010101" pitchFamily="2" charset="-122"/>
            </a:endParaRPr>
          </a:p>
          <a:p>
            <a:pPr lvl="1">
              <a:lnSpc>
                <a:spcPct val="150000"/>
              </a:lnSpc>
            </a:pPr>
            <a:r>
              <a:rPr lang="en-US" altLang="zh-CN">
                <a:latin typeface="宋体" panose="02010600030101010101" pitchFamily="2" charset="-122"/>
                <a:ea typeface="宋体" panose="02010600030101010101" pitchFamily="2" charset="-122"/>
              </a:rPr>
              <a:t>SQL</a:t>
            </a:r>
            <a:endParaRPr lang="zh-CN" altLang="en-US" dirty="0">
              <a:latin typeface="宋体" panose="02010600030101010101" pitchFamily="2" charset="-122"/>
              <a:ea typeface="宋体" panose="02010600030101010101" pitchFamily="2" charset="-122"/>
            </a:endParaRPr>
          </a:p>
        </p:txBody>
      </p:sp>
      <p:sp>
        <p:nvSpPr>
          <p:cNvPr id="4" name="日期占位符 3"/>
          <p:cNvSpPr>
            <a:spLocks noGrp="1"/>
          </p:cNvSpPr>
          <p:nvPr>
            <p:ph type="dt" sz="half" idx="10"/>
          </p:nvPr>
        </p:nvSpPr>
        <p:spPr/>
        <p:txBody>
          <a:bodyPr/>
          <a:lstStyle/>
          <a:p>
            <a:fld id="{21154631-DB34-4620-8DF3-8C7E8C8FA2C6}" type="datetime1">
              <a:rPr lang="zh-CN" altLang="en-US" smtClean="0"/>
              <a:t>2019-09-05</a:t>
            </a:fld>
            <a:endParaRPr lang="zh-CN" altLang="en-US"/>
          </a:p>
        </p:txBody>
      </p:sp>
      <p:sp>
        <p:nvSpPr>
          <p:cNvPr id="5" name="灯片编号占位符 4"/>
          <p:cNvSpPr>
            <a:spLocks noGrp="1"/>
          </p:cNvSpPr>
          <p:nvPr>
            <p:ph type="sldNum" sz="quarter" idx="12"/>
          </p:nvPr>
        </p:nvSpPr>
        <p:spPr/>
        <p:txBody>
          <a:bodyPr/>
          <a:lstStyle/>
          <a:p>
            <a:fld id="{473EEFB0-B63D-4295-A631-D63A173DC90C}" type="slidenum">
              <a:rPr lang="zh-CN" altLang="en-US" smtClean="0"/>
              <a:t>24</a:t>
            </a:fld>
            <a:endParaRPr lang="zh-CN" altLang="en-US"/>
          </a:p>
        </p:txBody>
      </p:sp>
    </p:spTree>
    <p:extLst>
      <p:ext uri="{BB962C8B-B14F-4D97-AF65-F5344CB8AC3E}">
        <p14:creationId xmlns:p14="http://schemas.microsoft.com/office/powerpoint/2010/main" val="211706823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程序设计语言的分类</a:t>
            </a:r>
          </a:p>
        </p:txBody>
      </p:sp>
      <p:sp>
        <p:nvSpPr>
          <p:cNvPr id="3" name="内容占位符 2"/>
          <p:cNvSpPr>
            <a:spLocks noGrp="1"/>
          </p:cNvSpPr>
          <p:nvPr>
            <p:ph idx="1"/>
          </p:nvPr>
        </p:nvSpPr>
        <p:spPr/>
        <p:txBody>
          <a:bodyPr>
            <a:normAutofit/>
          </a:bodyPr>
          <a:lstStyle/>
          <a:p>
            <a:pPr>
              <a:lnSpc>
                <a:spcPct val="150000"/>
              </a:lnSpc>
            </a:pPr>
            <a:r>
              <a:rPr lang="zh-CN" altLang="en-US" sz="3600" b="1" dirty="0">
                <a:latin typeface="宋体" panose="02010600030101010101" pitchFamily="2" charset="-122"/>
                <a:ea typeface="宋体" panose="02010600030101010101" pitchFamily="2" charset="-122"/>
              </a:rPr>
              <a:t>面向对象语言</a:t>
            </a:r>
            <a:r>
              <a:rPr lang="en-US" altLang="zh-CN" sz="3600" b="1" dirty="0">
                <a:latin typeface="宋体" panose="02010600030101010101" pitchFamily="2" charset="-122"/>
                <a:ea typeface="宋体" panose="02010600030101010101" pitchFamily="2" charset="-122"/>
              </a:rPr>
              <a:t>(Object-Oriented Language)</a:t>
            </a:r>
          </a:p>
          <a:p>
            <a:pPr lvl="1">
              <a:lnSpc>
                <a:spcPct val="150000"/>
              </a:lnSpc>
            </a:pPr>
            <a:r>
              <a:rPr lang="zh-CN" altLang="en-US" sz="3200" dirty="0">
                <a:latin typeface="宋体" panose="02010600030101010101" pitchFamily="2" charset="-122"/>
                <a:ea typeface="宋体" panose="02010600030101010101" pitchFamily="2" charset="-122"/>
              </a:rPr>
              <a:t>以对象为核心，如</a:t>
            </a:r>
            <a:r>
              <a:rPr lang="en-US" altLang="zh-CN" sz="3200" b="1" dirty="0">
                <a:latin typeface="宋体" panose="02010600030101010101" pitchFamily="2" charset="-122"/>
                <a:ea typeface="宋体" panose="02010600030101010101" pitchFamily="2" charset="-122"/>
              </a:rPr>
              <a:t>Smalltalk</a:t>
            </a:r>
            <a:r>
              <a:rPr lang="zh-CN" altLang="en-US" sz="3200" dirty="0">
                <a:latin typeface="宋体" panose="02010600030101010101" pitchFamily="2" charset="-122"/>
                <a:ea typeface="宋体" panose="02010600030101010101" pitchFamily="2" charset="-122"/>
              </a:rPr>
              <a:t>、 </a:t>
            </a:r>
            <a:r>
              <a:rPr lang="en-US" altLang="zh-CN" sz="3200" b="1" dirty="0">
                <a:latin typeface="宋体" panose="02010600030101010101" pitchFamily="2" charset="-122"/>
                <a:ea typeface="宋体" panose="02010600030101010101" pitchFamily="2" charset="-122"/>
              </a:rPr>
              <a:t>C++ </a:t>
            </a:r>
            <a:r>
              <a:rPr lang="zh-CN" altLang="en-US" sz="3200" dirty="0">
                <a:latin typeface="宋体" panose="02010600030101010101" pitchFamily="2" charset="-122"/>
                <a:ea typeface="宋体" panose="02010600030101010101" pitchFamily="2" charset="-122"/>
              </a:rPr>
              <a:t>、 </a:t>
            </a:r>
            <a:r>
              <a:rPr lang="en-US" altLang="zh-CN" sz="3200" b="1" dirty="0">
                <a:latin typeface="宋体" panose="02010600030101010101" pitchFamily="2" charset="-122"/>
                <a:ea typeface="宋体" panose="02010600030101010101" pitchFamily="2" charset="-122"/>
              </a:rPr>
              <a:t>Java</a:t>
            </a:r>
            <a:r>
              <a:rPr lang="zh-CN" altLang="en-US" sz="3200" dirty="0">
                <a:latin typeface="宋体" panose="02010600030101010101" pitchFamily="2" charset="-122"/>
                <a:ea typeface="宋体" panose="02010600030101010101" pitchFamily="2" charset="-122"/>
              </a:rPr>
              <a:t>、</a:t>
            </a:r>
            <a:r>
              <a:rPr lang="en-US" altLang="zh-CN" sz="3200" b="1" dirty="0">
                <a:latin typeface="宋体" panose="02010600030101010101" pitchFamily="2" charset="-122"/>
                <a:ea typeface="宋体" panose="02010600030101010101" pitchFamily="2" charset="-122"/>
              </a:rPr>
              <a:t>Ada(</a:t>
            </a:r>
            <a:r>
              <a:rPr lang="zh-CN" altLang="en-US" sz="3200" dirty="0">
                <a:latin typeface="宋体" panose="02010600030101010101" pitchFamily="2" charset="-122"/>
                <a:ea typeface="宋体" panose="02010600030101010101" pitchFamily="2" charset="-122"/>
              </a:rPr>
              <a:t>程序包</a:t>
            </a:r>
            <a:r>
              <a:rPr lang="en-US" altLang="zh-CN" sz="3200" b="1" dirty="0">
                <a:latin typeface="宋体" panose="02010600030101010101" pitchFamily="2" charset="-122"/>
                <a:ea typeface="宋体" panose="02010600030101010101" pitchFamily="2" charset="-122"/>
              </a:rPr>
              <a:t>)……</a:t>
            </a:r>
            <a:r>
              <a:rPr lang="zh-CN" altLang="en-US" sz="3200" dirty="0">
                <a:latin typeface="宋体" panose="02010600030101010101" pitchFamily="2" charset="-122"/>
                <a:ea typeface="宋体" panose="02010600030101010101" pitchFamily="2" charset="-122"/>
              </a:rPr>
              <a:t> </a:t>
            </a:r>
            <a:endParaRPr lang="en-US" altLang="zh-CN" sz="3200" dirty="0">
              <a:latin typeface="宋体" panose="02010600030101010101" pitchFamily="2" charset="-122"/>
              <a:ea typeface="宋体" panose="02010600030101010101" pitchFamily="2" charset="-122"/>
            </a:endParaRPr>
          </a:p>
          <a:p>
            <a:pPr lvl="1">
              <a:lnSpc>
                <a:spcPct val="150000"/>
              </a:lnSpc>
            </a:pPr>
            <a:r>
              <a:rPr lang="zh-CN" altLang="en-US" sz="3200" dirty="0">
                <a:latin typeface="宋体" panose="02010600030101010101" pitchFamily="2" charset="-122"/>
                <a:ea typeface="宋体" panose="02010600030101010101" pitchFamily="2" charset="-122"/>
              </a:rPr>
              <a:t>具有识认性（对象）、类别性（类）、多态性和继承性</a:t>
            </a:r>
          </a:p>
        </p:txBody>
      </p:sp>
      <p:sp>
        <p:nvSpPr>
          <p:cNvPr id="4" name="日期占位符 3"/>
          <p:cNvSpPr>
            <a:spLocks noGrp="1"/>
          </p:cNvSpPr>
          <p:nvPr>
            <p:ph type="dt" sz="half" idx="10"/>
          </p:nvPr>
        </p:nvSpPr>
        <p:spPr/>
        <p:txBody>
          <a:bodyPr/>
          <a:lstStyle/>
          <a:p>
            <a:fld id="{322F900A-148F-423A-9DDD-06F5B0F1FE0C}" type="datetime1">
              <a:rPr lang="zh-CN" altLang="en-US" smtClean="0"/>
              <a:t>2019-09-05</a:t>
            </a:fld>
            <a:endParaRPr lang="zh-CN" altLang="en-US"/>
          </a:p>
        </p:txBody>
      </p:sp>
      <p:sp>
        <p:nvSpPr>
          <p:cNvPr id="5" name="灯片编号占位符 4"/>
          <p:cNvSpPr>
            <a:spLocks noGrp="1"/>
          </p:cNvSpPr>
          <p:nvPr>
            <p:ph type="sldNum" sz="quarter" idx="12"/>
          </p:nvPr>
        </p:nvSpPr>
        <p:spPr/>
        <p:txBody>
          <a:bodyPr/>
          <a:lstStyle/>
          <a:p>
            <a:fld id="{473EEFB0-B63D-4295-A631-D63A173DC90C}" type="slidenum">
              <a:rPr lang="zh-CN" altLang="en-US" smtClean="0"/>
              <a:t>25</a:t>
            </a:fld>
            <a:endParaRPr lang="zh-CN" altLang="en-US"/>
          </a:p>
        </p:txBody>
      </p:sp>
    </p:spTree>
    <p:extLst>
      <p:ext uri="{BB962C8B-B14F-4D97-AF65-F5344CB8AC3E}">
        <p14:creationId xmlns:p14="http://schemas.microsoft.com/office/powerpoint/2010/main" val="135470595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程序设计语言的发展历程 </a:t>
            </a:r>
          </a:p>
        </p:txBody>
      </p:sp>
      <p:pic>
        <p:nvPicPr>
          <p:cNvPr id="4" name="图片 3"/>
          <p:cNvPicPr>
            <a:picLocks noChangeAspect="1"/>
          </p:cNvPicPr>
          <p:nvPr/>
        </p:nvPicPr>
        <p:blipFill>
          <a:blip r:embed="rId2"/>
          <a:stretch>
            <a:fillRect/>
          </a:stretch>
        </p:blipFill>
        <p:spPr>
          <a:xfrm>
            <a:off x="972354" y="1806981"/>
            <a:ext cx="8461421" cy="4616490"/>
          </a:xfrm>
          <a:prstGeom prst="rect">
            <a:avLst/>
          </a:prstGeom>
        </p:spPr>
      </p:pic>
      <p:sp>
        <p:nvSpPr>
          <p:cNvPr id="3" name="日期占位符 2"/>
          <p:cNvSpPr>
            <a:spLocks noGrp="1"/>
          </p:cNvSpPr>
          <p:nvPr>
            <p:ph type="dt" sz="half" idx="10"/>
          </p:nvPr>
        </p:nvSpPr>
        <p:spPr/>
        <p:txBody>
          <a:bodyPr/>
          <a:lstStyle/>
          <a:p>
            <a:fld id="{703A799B-99FF-4A9B-B0BE-AE50713C1B3C}" type="datetime1">
              <a:rPr lang="zh-CN" altLang="en-US" smtClean="0"/>
              <a:t>2019-09-05</a:t>
            </a:fld>
            <a:endParaRPr lang="zh-CN" altLang="en-US"/>
          </a:p>
        </p:txBody>
      </p:sp>
      <p:sp>
        <p:nvSpPr>
          <p:cNvPr id="5" name="灯片编号占位符 4"/>
          <p:cNvSpPr>
            <a:spLocks noGrp="1"/>
          </p:cNvSpPr>
          <p:nvPr>
            <p:ph type="sldNum" sz="quarter" idx="12"/>
          </p:nvPr>
        </p:nvSpPr>
        <p:spPr/>
        <p:txBody>
          <a:bodyPr/>
          <a:lstStyle/>
          <a:p>
            <a:fld id="{473EEFB0-B63D-4295-A631-D63A173DC90C}" type="slidenum">
              <a:rPr lang="zh-CN" altLang="en-US" smtClean="0"/>
              <a:t>26</a:t>
            </a:fld>
            <a:endParaRPr lang="zh-CN" altLang="en-US"/>
          </a:p>
        </p:txBody>
      </p:sp>
    </p:spTree>
    <p:extLst>
      <p:ext uri="{BB962C8B-B14F-4D97-AF65-F5344CB8AC3E}">
        <p14:creationId xmlns:p14="http://schemas.microsoft.com/office/powerpoint/2010/main" val="133477460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标题 1"/>
          <p:cNvSpPr>
            <a:spLocks noGrp="1"/>
          </p:cNvSpPr>
          <p:nvPr>
            <p:ph type="title"/>
          </p:nvPr>
        </p:nvSpPr>
        <p:spPr/>
        <p:txBody>
          <a:bodyPr/>
          <a:lstStyle/>
          <a:p>
            <a:r>
              <a:rPr lang="zh-CN" altLang="en-US" dirty="0"/>
              <a:t>编译原理实践部分的大</a:t>
            </a:r>
            <a:r>
              <a:rPr lang="en-US" altLang="zh-CN" dirty="0"/>
              <a:t>Boss</a:t>
            </a:r>
            <a:r>
              <a:rPr lang="zh-CN" altLang="en-US" dirty="0"/>
              <a:t>：</a:t>
            </a:r>
            <a:r>
              <a:rPr lang="en-US" altLang="zh-CN" dirty="0"/>
              <a:t>John Backus</a:t>
            </a:r>
            <a:endParaRPr lang="zh-CN" altLang="en-US" dirty="0"/>
          </a:p>
        </p:txBody>
      </p:sp>
      <p:sp>
        <p:nvSpPr>
          <p:cNvPr id="3" name="内容占位符 2"/>
          <p:cNvSpPr>
            <a:spLocks noGrp="1"/>
          </p:cNvSpPr>
          <p:nvPr>
            <p:ph idx="1"/>
          </p:nvPr>
        </p:nvSpPr>
        <p:spPr>
          <a:xfrm>
            <a:off x="1261872" y="1828800"/>
            <a:ext cx="8976832" cy="4644189"/>
          </a:xfrm>
        </p:spPr>
        <p:txBody>
          <a:bodyPr>
            <a:normAutofit fontScale="85000" lnSpcReduction="20000"/>
          </a:bodyPr>
          <a:lstStyle/>
          <a:p>
            <a:pPr>
              <a:lnSpc>
                <a:spcPct val="170000"/>
              </a:lnSpc>
            </a:pPr>
            <a:r>
              <a:rPr lang="en-US" altLang="zh-CN" dirty="0"/>
              <a:t>John Backus</a:t>
            </a:r>
            <a:r>
              <a:rPr lang="zh-CN" altLang="en-US" dirty="0"/>
              <a:t>（</a:t>
            </a:r>
            <a:r>
              <a:rPr lang="en-US" altLang="zh-CN" dirty="0"/>
              <a:t>1924--2007</a:t>
            </a:r>
            <a:r>
              <a:rPr lang="zh-CN" altLang="en-US" dirty="0"/>
              <a:t>）</a:t>
            </a:r>
            <a:endParaRPr lang="en-US" altLang="zh-CN" dirty="0"/>
          </a:p>
          <a:p>
            <a:pPr>
              <a:lnSpc>
                <a:spcPct val="170000"/>
              </a:lnSpc>
            </a:pPr>
            <a:r>
              <a:rPr lang="zh-CN" altLang="en-US" sz="2400" dirty="0"/>
              <a:t>第一个编译器的发明者（有争议）</a:t>
            </a:r>
            <a:endParaRPr lang="en-US" altLang="zh-CN" sz="2400" dirty="0"/>
          </a:p>
          <a:p>
            <a:pPr>
              <a:lnSpc>
                <a:spcPct val="170000"/>
              </a:lnSpc>
            </a:pPr>
            <a:r>
              <a:rPr lang="en-US" altLang="zh-CN" sz="2400" dirty="0"/>
              <a:t>FORTRAN</a:t>
            </a:r>
            <a:r>
              <a:rPr lang="zh-CN" altLang="en-US" sz="2400" dirty="0"/>
              <a:t>语言的发明者和实现者</a:t>
            </a:r>
            <a:endParaRPr lang="en-US" altLang="zh-CN" sz="2400" dirty="0"/>
          </a:p>
          <a:p>
            <a:pPr>
              <a:lnSpc>
                <a:spcPct val="170000"/>
              </a:lnSpc>
            </a:pPr>
            <a:r>
              <a:rPr lang="en-US" altLang="zh-CN" sz="2400" dirty="0"/>
              <a:t>BNF</a:t>
            </a:r>
            <a:r>
              <a:rPr lang="zh-CN" altLang="en-US" sz="2400" dirty="0"/>
              <a:t>范式的提出者</a:t>
            </a:r>
            <a:endParaRPr lang="en-US" altLang="zh-CN" sz="2400" dirty="0"/>
          </a:p>
          <a:p>
            <a:pPr>
              <a:lnSpc>
                <a:spcPct val="170000"/>
              </a:lnSpc>
            </a:pPr>
            <a:r>
              <a:rPr lang="zh-CN" altLang="en-US" sz="2400" dirty="0"/>
              <a:t>获</a:t>
            </a:r>
            <a:r>
              <a:rPr lang="en-US" altLang="zh-CN" sz="2400" dirty="0"/>
              <a:t>1977</a:t>
            </a:r>
            <a:r>
              <a:rPr lang="zh-CN" altLang="en-US" sz="2400" dirty="0"/>
              <a:t>年图灵奖－－计算机科学领域的诺贝尔奖（程序设计语言、编译理论与方法约占图灵奖</a:t>
            </a:r>
            <a:r>
              <a:rPr lang="en-US" altLang="zh-CN" sz="2400" dirty="0"/>
              <a:t>1/3</a:t>
            </a:r>
            <a:r>
              <a:rPr lang="zh-CN" altLang="en-US" sz="2400" dirty="0" smtClean="0"/>
              <a:t>）</a:t>
            </a:r>
            <a:r>
              <a:rPr lang="zh-CN" altLang="en-US" sz="2400" dirty="0"/>
              <a:t>会中他发表了“程序设计能从冯</a:t>
            </a:r>
            <a:r>
              <a:rPr lang="en-US" altLang="zh-CN" sz="2400" dirty="0"/>
              <a:t>·</a:t>
            </a:r>
            <a:r>
              <a:rPr lang="zh-CN" altLang="en-US" sz="2400" dirty="0"/>
              <a:t>伊曼形式中解脱出来吗？函数式风格及其程序的代数</a:t>
            </a:r>
            <a:r>
              <a:rPr lang="zh-CN" altLang="en-US" sz="2400" dirty="0" smtClean="0"/>
              <a:t>”</a:t>
            </a:r>
            <a:endParaRPr lang="en-US" altLang="zh-CN" sz="2400" dirty="0"/>
          </a:p>
          <a:p>
            <a:pPr>
              <a:lnSpc>
                <a:spcPct val="170000"/>
              </a:lnSpc>
            </a:pPr>
            <a:r>
              <a:rPr lang="zh-CN" altLang="en-US" sz="2400" dirty="0"/>
              <a:t>课后阅读：如何与机器对话</a:t>
            </a:r>
            <a:r>
              <a:rPr lang="en-US" altLang="zh-CN" sz="2400" dirty="0"/>
              <a:t>(</a:t>
            </a:r>
            <a:r>
              <a:rPr lang="zh-CN" altLang="en-US" sz="2400" dirty="0"/>
              <a:t>课程系统上下载</a:t>
            </a:r>
            <a:r>
              <a:rPr lang="en-US" altLang="zh-CN" sz="2400" dirty="0"/>
              <a:t>)</a:t>
            </a:r>
          </a:p>
        </p:txBody>
      </p:sp>
      <p:pic>
        <p:nvPicPr>
          <p:cNvPr id="39939" name="Picture 2" descr="http://t2.baidu.com/it/u=1694062487,21948296&amp;fm=0&amp;gp=30.jpg">
            <a:hlinkClick r:id="rId3"/>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10512" y="1594643"/>
            <a:ext cx="2071688" cy="2428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日期占位符 1"/>
          <p:cNvSpPr>
            <a:spLocks noGrp="1"/>
          </p:cNvSpPr>
          <p:nvPr>
            <p:ph type="dt" sz="half" idx="10"/>
          </p:nvPr>
        </p:nvSpPr>
        <p:spPr/>
        <p:txBody>
          <a:bodyPr/>
          <a:lstStyle/>
          <a:p>
            <a:fld id="{70D0070B-B6AF-4359-B03C-B1098B393A8F}" type="datetime1">
              <a:rPr lang="zh-CN" altLang="en-US" smtClean="0"/>
              <a:t>2019-09-05</a:t>
            </a:fld>
            <a:endParaRPr lang="zh-CN" altLang="en-US"/>
          </a:p>
        </p:txBody>
      </p:sp>
      <p:sp>
        <p:nvSpPr>
          <p:cNvPr id="4" name="灯片编号占位符 3"/>
          <p:cNvSpPr>
            <a:spLocks noGrp="1"/>
          </p:cNvSpPr>
          <p:nvPr>
            <p:ph type="sldNum" sz="quarter" idx="12"/>
          </p:nvPr>
        </p:nvSpPr>
        <p:spPr/>
        <p:txBody>
          <a:bodyPr/>
          <a:lstStyle/>
          <a:p>
            <a:fld id="{473EEFB0-B63D-4295-A631-D63A173DC90C}" type="slidenum">
              <a:rPr lang="zh-CN" altLang="en-US" smtClean="0"/>
              <a:t>27</a:t>
            </a:fld>
            <a:endParaRPr lang="zh-CN" altLang="en-US"/>
          </a:p>
        </p:txBody>
      </p:sp>
    </p:spTree>
    <p:extLst>
      <p:ext uri="{BB962C8B-B14F-4D97-AF65-F5344CB8AC3E}">
        <p14:creationId xmlns:p14="http://schemas.microsoft.com/office/powerpoint/2010/main" val="323783881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199" y="365125"/>
            <a:ext cx="11024937" cy="1325563"/>
          </a:xfrm>
        </p:spPr>
        <p:txBody>
          <a:bodyPr>
            <a:normAutofit/>
          </a:bodyPr>
          <a:lstStyle/>
          <a:p>
            <a:r>
              <a:rPr lang="zh-CN" altLang="en-US" sz="4000" dirty="0"/>
              <a:t>编译原理理论部分的大</a:t>
            </a:r>
            <a:r>
              <a:rPr lang="en-US" altLang="zh-CN" sz="4000" dirty="0"/>
              <a:t>Boss</a:t>
            </a:r>
            <a:r>
              <a:rPr lang="zh-CN" altLang="en-US" sz="4000" dirty="0"/>
              <a:t>：</a:t>
            </a:r>
            <a:r>
              <a:rPr lang="en-US" altLang="zh-CN" sz="4000" dirty="0"/>
              <a:t>Noam Chomsky</a:t>
            </a:r>
            <a:endParaRPr lang="zh-CN" altLang="en-US" sz="4000" dirty="0"/>
          </a:p>
        </p:txBody>
      </p:sp>
      <p:sp>
        <p:nvSpPr>
          <p:cNvPr id="3" name="内容占位符 2"/>
          <p:cNvSpPr>
            <a:spLocks noGrp="1"/>
          </p:cNvSpPr>
          <p:nvPr>
            <p:ph idx="1"/>
          </p:nvPr>
        </p:nvSpPr>
        <p:spPr>
          <a:xfrm>
            <a:off x="838200" y="1825625"/>
            <a:ext cx="7046495" cy="4351338"/>
          </a:xfrm>
        </p:spPr>
        <p:txBody>
          <a:bodyPr>
            <a:normAutofit/>
          </a:bodyPr>
          <a:lstStyle/>
          <a:p>
            <a:pPr>
              <a:lnSpc>
                <a:spcPct val="150000"/>
              </a:lnSpc>
            </a:pPr>
            <a:r>
              <a:rPr lang="en-US" altLang="zh-CN" sz="2400" dirty="0"/>
              <a:t>Noam Chomsky</a:t>
            </a:r>
            <a:r>
              <a:rPr lang="zh-CN" altLang="en-US" sz="2400" dirty="0"/>
              <a:t>：</a:t>
            </a:r>
            <a:r>
              <a:rPr lang="en-US" altLang="zh-CN" sz="2400" dirty="0"/>
              <a:t>linguist, philosopher, cognitive scientist, historian, logician, social critic, and political activist.</a:t>
            </a:r>
          </a:p>
          <a:p>
            <a:pPr>
              <a:lnSpc>
                <a:spcPct val="150000"/>
              </a:lnSpc>
            </a:pPr>
            <a:r>
              <a:rPr lang="zh-CN" altLang="en-US" sz="2400" dirty="0"/>
              <a:t>在</a:t>
            </a:r>
            <a:r>
              <a:rPr lang="en-US" altLang="zh-CN" sz="2400" dirty="0"/>
              <a:t>1980</a:t>
            </a:r>
            <a:r>
              <a:rPr lang="zh-CN" altLang="en-US" sz="2400" dirty="0"/>
              <a:t>年到</a:t>
            </a:r>
            <a:r>
              <a:rPr lang="en-US" altLang="zh-CN" sz="2400" dirty="0"/>
              <a:t>1992</a:t>
            </a:r>
            <a:r>
              <a:rPr lang="zh-CN" altLang="en-US" sz="2400" dirty="0"/>
              <a:t>年，乔姆斯基是被文献引用数最多的健在</a:t>
            </a:r>
            <a:r>
              <a:rPr lang="zh-CN" altLang="en-US" sz="2400" dirty="0">
                <a:hlinkClick r:id="rId3" tooltip="学者"/>
              </a:rPr>
              <a:t>学者</a:t>
            </a:r>
            <a:r>
              <a:rPr lang="zh-CN" altLang="en-US" sz="2400" dirty="0"/>
              <a:t>，并是有史以来被引用数第八多的学者。</a:t>
            </a:r>
            <a:endParaRPr lang="en-US" altLang="zh-CN" sz="2400" b="1" dirty="0"/>
          </a:p>
          <a:p>
            <a:pPr>
              <a:lnSpc>
                <a:spcPct val="150000"/>
              </a:lnSpc>
            </a:pPr>
            <a:r>
              <a:rPr lang="zh-CN" altLang="en-US" sz="2400" dirty="0"/>
              <a:t>最有名的成就：</a:t>
            </a:r>
            <a:r>
              <a:rPr lang="en-US" altLang="zh-CN" sz="2400" dirty="0"/>
              <a:t>Chomsky hierarchy</a:t>
            </a:r>
            <a:endParaRPr lang="zh-CN" altLang="en-US" sz="2400" dirty="0"/>
          </a:p>
        </p:txBody>
      </p:sp>
      <p:sp>
        <p:nvSpPr>
          <p:cNvPr id="4" name="日期占位符 3"/>
          <p:cNvSpPr>
            <a:spLocks noGrp="1"/>
          </p:cNvSpPr>
          <p:nvPr>
            <p:ph type="dt" sz="half" idx="10"/>
          </p:nvPr>
        </p:nvSpPr>
        <p:spPr/>
        <p:txBody>
          <a:bodyPr/>
          <a:lstStyle/>
          <a:p>
            <a:fld id="{35A58EC4-7847-4112-A3C7-951CDC4BFDB9}" type="datetime1">
              <a:rPr lang="zh-CN" altLang="en-US" smtClean="0"/>
              <a:t>2019-09-05</a:t>
            </a:fld>
            <a:endParaRPr lang="zh-CN" altLang="en-US"/>
          </a:p>
        </p:txBody>
      </p:sp>
      <p:sp>
        <p:nvSpPr>
          <p:cNvPr id="5" name="灯片编号占位符 4"/>
          <p:cNvSpPr>
            <a:spLocks noGrp="1"/>
          </p:cNvSpPr>
          <p:nvPr>
            <p:ph type="sldNum" sz="quarter" idx="12"/>
          </p:nvPr>
        </p:nvSpPr>
        <p:spPr/>
        <p:txBody>
          <a:bodyPr/>
          <a:lstStyle/>
          <a:p>
            <a:fld id="{473EEFB0-B63D-4295-A631-D63A173DC90C}" type="slidenum">
              <a:rPr lang="zh-CN" altLang="en-US" smtClean="0"/>
              <a:t>28</a:t>
            </a:fld>
            <a:endParaRPr lang="zh-CN" altLang="en-US"/>
          </a:p>
        </p:txBody>
      </p:sp>
      <p:pic>
        <p:nvPicPr>
          <p:cNvPr id="6" name="图片 5"/>
          <p:cNvPicPr>
            <a:picLocks noChangeAspect="1"/>
          </p:cNvPicPr>
          <p:nvPr/>
        </p:nvPicPr>
        <p:blipFill>
          <a:blip r:embed="rId4"/>
          <a:stretch>
            <a:fillRect/>
          </a:stretch>
        </p:blipFill>
        <p:spPr>
          <a:xfrm>
            <a:off x="9068471" y="1525643"/>
            <a:ext cx="2142785" cy="2858670"/>
          </a:xfrm>
          <a:prstGeom prst="rect">
            <a:avLst/>
          </a:prstGeom>
        </p:spPr>
      </p:pic>
      <p:pic>
        <p:nvPicPr>
          <p:cNvPr id="2050" name="Picture 2" descr="The Chomsky hierarchy"/>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925928" y="4680172"/>
            <a:ext cx="2427872" cy="17454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1249877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编程语言和编译器之间的关系 </a:t>
            </a:r>
          </a:p>
        </p:txBody>
      </p:sp>
      <p:pic>
        <p:nvPicPr>
          <p:cNvPr id="4" name="图片 3"/>
          <p:cNvPicPr>
            <a:picLocks noChangeAspect="1"/>
          </p:cNvPicPr>
          <p:nvPr/>
        </p:nvPicPr>
        <p:blipFill>
          <a:blip r:embed="rId3"/>
          <a:stretch>
            <a:fillRect/>
          </a:stretch>
        </p:blipFill>
        <p:spPr>
          <a:xfrm>
            <a:off x="551736" y="1871054"/>
            <a:ext cx="9733242" cy="4314079"/>
          </a:xfrm>
          <a:prstGeom prst="rect">
            <a:avLst/>
          </a:prstGeom>
        </p:spPr>
      </p:pic>
      <p:sp>
        <p:nvSpPr>
          <p:cNvPr id="3" name="日期占位符 2"/>
          <p:cNvSpPr>
            <a:spLocks noGrp="1"/>
          </p:cNvSpPr>
          <p:nvPr>
            <p:ph type="dt" sz="half" idx="10"/>
          </p:nvPr>
        </p:nvSpPr>
        <p:spPr/>
        <p:txBody>
          <a:bodyPr/>
          <a:lstStyle/>
          <a:p>
            <a:fld id="{3EF77452-005C-4839-B723-B363D7C1A1C1}" type="datetime1">
              <a:rPr lang="zh-CN" altLang="en-US" smtClean="0"/>
              <a:t>2019-09-05</a:t>
            </a:fld>
            <a:endParaRPr lang="zh-CN" altLang="en-US"/>
          </a:p>
        </p:txBody>
      </p:sp>
      <p:sp>
        <p:nvSpPr>
          <p:cNvPr id="5" name="灯片编号占位符 4"/>
          <p:cNvSpPr>
            <a:spLocks noGrp="1"/>
          </p:cNvSpPr>
          <p:nvPr>
            <p:ph type="sldNum" sz="quarter" idx="12"/>
          </p:nvPr>
        </p:nvSpPr>
        <p:spPr/>
        <p:txBody>
          <a:bodyPr/>
          <a:lstStyle/>
          <a:p>
            <a:fld id="{473EEFB0-B63D-4295-A631-D63A173DC90C}" type="slidenum">
              <a:rPr lang="zh-CN" altLang="en-US" smtClean="0"/>
              <a:t>29</a:t>
            </a:fld>
            <a:endParaRPr lang="zh-CN" altLang="en-US"/>
          </a:p>
        </p:txBody>
      </p:sp>
    </p:spTree>
    <p:extLst>
      <p:ext uri="{BB962C8B-B14F-4D97-AF65-F5344CB8AC3E}">
        <p14:creationId xmlns:p14="http://schemas.microsoft.com/office/powerpoint/2010/main" val="3158494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课程介绍</a:t>
            </a:r>
          </a:p>
        </p:txBody>
      </p:sp>
      <p:sp>
        <p:nvSpPr>
          <p:cNvPr id="3" name="内容占位符 2"/>
          <p:cNvSpPr>
            <a:spLocks noGrp="1"/>
          </p:cNvSpPr>
          <p:nvPr>
            <p:ph idx="1"/>
          </p:nvPr>
        </p:nvSpPr>
        <p:spPr/>
        <p:txBody>
          <a:bodyPr>
            <a:normAutofit fontScale="92500" lnSpcReduction="10000"/>
          </a:bodyPr>
          <a:lstStyle/>
          <a:p>
            <a:pPr>
              <a:lnSpc>
                <a:spcPct val="150000"/>
              </a:lnSpc>
            </a:pPr>
            <a:r>
              <a:rPr lang="zh-CN" altLang="en-US" sz="3200" dirty="0"/>
              <a:t>课程情况</a:t>
            </a:r>
          </a:p>
          <a:p>
            <a:pPr lvl="1">
              <a:lnSpc>
                <a:spcPct val="150000"/>
              </a:lnSpc>
            </a:pPr>
            <a:r>
              <a:rPr lang="zh-CN" altLang="en-US" sz="2400" dirty="0"/>
              <a:t>计算机专业的必选课 </a:t>
            </a:r>
            <a:r>
              <a:rPr lang="en-US" altLang="zh-CN" sz="2400" dirty="0"/>
              <a:t>(3</a:t>
            </a:r>
            <a:r>
              <a:rPr lang="zh-CN" altLang="en-US" sz="2400" dirty="0"/>
              <a:t>学分的重课</a:t>
            </a:r>
            <a:r>
              <a:rPr lang="en-US" altLang="zh-CN" sz="2400" dirty="0"/>
              <a:t>)</a:t>
            </a:r>
          </a:p>
          <a:p>
            <a:pPr lvl="1">
              <a:lnSpc>
                <a:spcPct val="150000"/>
              </a:lnSpc>
            </a:pPr>
            <a:r>
              <a:rPr lang="zh-CN" altLang="en-US" sz="2400" dirty="0"/>
              <a:t>不是学习用编译器，是学习编译器设计的原理和技术</a:t>
            </a:r>
          </a:p>
          <a:p>
            <a:pPr lvl="1">
              <a:lnSpc>
                <a:spcPct val="150000"/>
              </a:lnSpc>
            </a:pPr>
            <a:r>
              <a:rPr lang="zh-CN" altLang="en-US" sz="2400" dirty="0"/>
              <a:t>研究生、博士的技能需求（考研、考博的重点和难点）</a:t>
            </a:r>
            <a:endParaRPr lang="en-US" altLang="zh-CN" sz="2400" dirty="0"/>
          </a:p>
          <a:p>
            <a:pPr>
              <a:lnSpc>
                <a:spcPct val="150000"/>
              </a:lnSpc>
            </a:pPr>
            <a:r>
              <a:rPr lang="zh-CN" altLang="en-US" sz="3200" dirty="0"/>
              <a:t>课程结构</a:t>
            </a:r>
          </a:p>
          <a:p>
            <a:pPr lvl="1">
              <a:lnSpc>
                <a:spcPct val="150000"/>
              </a:lnSpc>
            </a:pPr>
            <a:r>
              <a:rPr lang="zh-CN" altLang="en-US" sz="2400" dirty="0"/>
              <a:t>理论部分：上课听讲，下课作业，交书面作业</a:t>
            </a:r>
          </a:p>
          <a:p>
            <a:pPr lvl="1">
              <a:lnSpc>
                <a:spcPct val="150000"/>
              </a:lnSpc>
            </a:pPr>
            <a:r>
              <a:rPr lang="zh-CN" altLang="en-US" sz="2400" dirty="0"/>
              <a:t>实践部分：实现编译器的几个阶段，交上机作业</a:t>
            </a:r>
          </a:p>
        </p:txBody>
      </p:sp>
      <p:sp>
        <p:nvSpPr>
          <p:cNvPr id="4" name="日期占位符 3"/>
          <p:cNvSpPr>
            <a:spLocks noGrp="1"/>
          </p:cNvSpPr>
          <p:nvPr>
            <p:ph type="dt" sz="half" idx="10"/>
          </p:nvPr>
        </p:nvSpPr>
        <p:spPr/>
        <p:txBody>
          <a:bodyPr/>
          <a:lstStyle/>
          <a:p>
            <a:fld id="{5424052C-DE7D-4BE8-BDBB-48E91423681F}" type="datetime1">
              <a:rPr lang="zh-CN" altLang="en-US" smtClean="0"/>
              <a:t>2019-09-05</a:t>
            </a:fld>
            <a:endParaRPr lang="zh-CN" altLang="en-US"/>
          </a:p>
        </p:txBody>
      </p:sp>
      <p:sp>
        <p:nvSpPr>
          <p:cNvPr id="5" name="灯片编号占位符 4"/>
          <p:cNvSpPr>
            <a:spLocks noGrp="1"/>
          </p:cNvSpPr>
          <p:nvPr>
            <p:ph type="sldNum" sz="quarter" idx="12"/>
          </p:nvPr>
        </p:nvSpPr>
        <p:spPr/>
        <p:txBody>
          <a:bodyPr/>
          <a:lstStyle/>
          <a:p>
            <a:fld id="{473EEFB0-B63D-4295-A631-D63A173DC90C}" type="slidenum">
              <a:rPr lang="zh-CN" altLang="en-US" smtClean="0"/>
              <a:t>3</a:t>
            </a:fld>
            <a:endParaRPr lang="zh-CN" altLang="en-US"/>
          </a:p>
        </p:txBody>
      </p:sp>
    </p:spTree>
    <p:extLst>
      <p:ext uri="{BB962C8B-B14F-4D97-AF65-F5344CB8AC3E}">
        <p14:creationId xmlns:p14="http://schemas.microsoft.com/office/powerpoint/2010/main" val="73181436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编译技术的应用 </a:t>
            </a:r>
            <a:r>
              <a:rPr lang="en-US" altLang="zh-CN" dirty="0"/>
              <a:t>(1)</a:t>
            </a:r>
            <a:r>
              <a:rPr lang="zh-CN" altLang="en-US" dirty="0"/>
              <a:t> </a:t>
            </a:r>
          </a:p>
        </p:txBody>
      </p:sp>
      <p:pic>
        <p:nvPicPr>
          <p:cNvPr id="4" name="图片 3"/>
          <p:cNvPicPr>
            <a:picLocks noChangeAspect="1"/>
          </p:cNvPicPr>
          <p:nvPr/>
        </p:nvPicPr>
        <p:blipFill>
          <a:blip r:embed="rId3"/>
          <a:stretch>
            <a:fillRect/>
          </a:stretch>
        </p:blipFill>
        <p:spPr>
          <a:xfrm>
            <a:off x="838200" y="1594331"/>
            <a:ext cx="8391351" cy="4944581"/>
          </a:xfrm>
          <a:prstGeom prst="rect">
            <a:avLst/>
          </a:prstGeom>
        </p:spPr>
      </p:pic>
      <p:sp>
        <p:nvSpPr>
          <p:cNvPr id="3" name="日期占位符 2"/>
          <p:cNvSpPr>
            <a:spLocks noGrp="1"/>
          </p:cNvSpPr>
          <p:nvPr>
            <p:ph type="dt" sz="half" idx="10"/>
          </p:nvPr>
        </p:nvSpPr>
        <p:spPr/>
        <p:txBody>
          <a:bodyPr/>
          <a:lstStyle/>
          <a:p>
            <a:fld id="{4AFAEB68-4E60-453A-93ED-35A3998CA21F}" type="datetime1">
              <a:rPr lang="zh-CN" altLang="en-US" smtClean="0"/>
              <a:t>2019-09-05</a:t>
            </a:fld>
            <a:endParaRPr lang="zh-CN" altLang="en-US"/>
          </a:p>
        </p:txBody>
      </p:sp>
      <p:sp>
        <p:nvSpPr>
          <p:cNvPr id="5" name="灯片编号占位符 4"/>
          <p:cNvSpPr>
            <a:spLocks noGrp="1"/>
          </p:cNvSpPr>
          <p:nvPr>
            <p:ph type="sldNum" sz="quarter" idx="12"/>
          </p:nvPr>
        </p:nvSpPr>
        <p:spPr/>
        <p:txBody>
          <a:bodyPr/>
          <a:lstStyle/>
          <a:p>
            <a:fld id="{473EEFB0-B63D-4295-A631-D63A173DC90C}" type="slidenum">
              <a:rPr lang="zh-CN" altLang="en-US" smtClean="0"/>
              <a:t>30</a:t>
            </a:fld>
            <a:endParaRPr lang="zh-CN" altLang="en-US"/>
          </a:p>
        </p:txBody>
      </p:sp>
    </p:spTree>
    <p:extLst>
      <p:ext uri="{BB962C8B-B14F-4D97-AF65-F5344CB8AC3E}">
        <p14:creationId xmlns:p14="http://schemas.microsoft.com/office/powerpoint/2010/main" val="255696881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编译技术的应用 </a:t>
            </a:r>
            <a:r>
              <a:rPr lang="en-US" altLang="zh-CN" dirty="0"/>
              <a:t>(2)</a:t>
            </a:r>
            <a:r>
              <a:rPr lang="zh-CN" altLang="en-US" dirty="0"/>
              <a:t> </a:t>
            </a:r>
          </a:p>
        </p:txBody>
      </p:sp>
      <p:pic>
        <p:nvPicPr>
          <p:cNvPr id="3" name="图片 2"/>
          <p:cNvPicPr>
            <a:picLocks noChangeAspect="1"/>
          </p:cNvPicPr>
          <p:nvPr/>
        </p:nvPicPr>
        <p:blipFill>
          <a:blip r:embed="rId3"/>
          <a:stretch>
            <a:fillRect/>
          </a:stretch>
        </p:blipFill>
        <p:spPr>
          <a:xfrm>
            <a:off x="927278" y="1842490"/>
            <a:ext cx="9850611" cy="3813843"/>
          </a:xfrm>
          <a:prstGeom prst="rect">
            <a:avLst/>
          </a:prstGeom>
        </p:spPr>
      </p:pic>
      <p:sp>
        <p:nvSpPr>
          <p:cNvPr id="4" name="日期占位符 3"/>
          <p:cNvSpPr>
            <a:spLocks noGrp="1"/>
          </p:cNvSpPr>
          <p:nvPr>
            <p:ph type="dt" sz="half" idx="10"/>
          </p:nvPr>
        </p:nvSpPr>
        <p:spPr/>
        <p:txBody>
          <a:bodyPr/>
          <a:lstStyle/>
          <a:p>
            <a:fld id="{E292CC32-A0FF-4C97-A38B-045CFEEC4591}" type="datetime1">
              <a:rPr lang="zh-CN" altLang="en-US" smtClean="0"/>
              <a:t>2019-09-05</a:t>
            </a:fld>
            <a:endParaRPr lang="zh-CN" altLang="en-US"/>
          </a:p>
        </p:txBody>
      </p:sp>
      <p:sp>
        <p:nvSpPr>
          <p:cNvPr id="5" name="灯片编号占位符 4"/>
          <p:cNvSpPr>
            <a:spLocks noGrp="1"/>
          </p:cNvSpPr>
          <p:nvPr>
            <p:ph type="sldNum" sz="quarter" idx="12"/>
          </p:nvPr>
        </p:nvSpPr>
        <p:spPr/>
        <p:txBody>
          <a:bodyPr/>
          <a:lstStyle/>
          <a:p>
            <a:fld id="{473EEFB0-B63D-4295-A631-D63A173DC90C}" type="slidenum">
              <a:rPr lang="zh-CN" altLang="en-US" smtClean="0"/>
              <a:t>31</a:t>
            </a:fld>
            <a:endParaRPr lang="zh-CN" altLang="en-US"/>
          </a:p>
        </p:txBody>
      </p:sp>
      <p:pic>
        <p:nvPicPr>
          <p:cNvPr id="7" name="图片 6"/>
          <p:cNvPicPr>
            <a:picLocks noChangeAspect="1"/>
          </p:cNvPicPr>
          <p:nvPr/>
        </p:nvPicPr>
        <p:blipFill>
          <a:blip r:embed="rId4"/>
          <a:stretch>
            <a:fillRect/>
          </a:stretch>
        </p:blipFill>
        <p:spPr>
          <a:xfrm>
            <a:off x="8610600" y="3188755"/>
            <a:ext cx="3166954" cy="1773494"/>
          </a:xfrm>
          <a:prstGeom prst="rect">
            <a:avLst/>
          </a:prstGeom>
        </p:spPr>
      </p:pic>
    </p:spTree>
    <p:extLst>
      <p:ext uri="{BB962C8B-B14F-4D97-AF65-F5344CB8AC3E}">
        <p14:creationId xmlns:p14="http://schemas.microsoft.com/office/powerpoint/2010/main" val="318193038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标题 1"/>
          <p:cNvSpPr>
            <a:spLocks noGrp="1"/>
          </p:cNvSpPr>
          <p:nvPr>
            <p:ph type="title"/>
          </p:nvPr>
        </p:nvSpPr>
        <p:spPr/>
        <p:txBody>
          <a:bodyPr/>
          <a:lstStyle/>
          <a:p>
            <a:pPr>
              <a:defRPr/>
            </a:pPr>
            <a:r>
              <a:rPr lang="zh-CN" altLang="en-US" dirty="0"/>
              <a:t>三、编译的原理是什么？如何进行编译？</a:t>
            </a:r>
            <a:endParaRPr lang="en-US" altLang="zh-CN" dirty="0"/>
          </a:p>
        </p:txBody>
      </p:sp>
      <p:sp>
        <p:nvSpPr>
          <p:cNvPr id="3" name="内容占位符 2"/>
          <p:cNvSpPr>
            <a:spLocks noGrp="1"/>
          </p:cNvSpPr>
          <p:nvPr>
            <p:ph idx="1"/>
          </p:nvPr>
        </p:nvSpPr>
        <p:spPr/>
        <p:txBody>
          <a:bodyPr>
            <a:normAutofit lnSpcReduction="10000"/>
          </a:bodyPr>
          <a:lstStyle/>
          <a:p>
            <a:pPr marL="0" indent="0" eaLnBrk="1" hangingPunct="1">
              <a:lnSpc>
                <a:spcPct val="150000"/>
              </a:lnSpc>
              <a:buNone/>
            </a:pPr>
            <a:r>
              <a:rPr lang="en-US" altLang="zh-CN" dirty="0"/>
              <a:t>1. </a:t>
            </a:r>
            <a:r>
              <a:rPr lang="zh-CN" altLang="en-US" dirty="0"/>
              <a:t>这个问题太复杂了</a:t>
            </a:r>
            <a:endParaRPr lang="en-US" altLang="zh-CN" dirty="0"/>
          </a:p>
          <a:p>
            <a:pPr marL="0" indent="0" eaLnBrk="1" hangingPunct="1">
              <a:lnSpc>
                <a:spcPct val="150000"/>
              </a:lnSpc>
              <a:buNone/>
            </a:pPr>
            <a:r>
              <a:rPr lang="en-US" altLang="zh-CN" dirty="0"/>
              <a:t>     </a:t>
            </a:r>
            <a:r>
              <a:rPr lang="zh-CN" altLang="en-US" dirty="0"/>
              <a:t>所以要分阶段解决</a:t>
            </a:r>
            <a:endParaRPr lang="en-US" altLang="zh-CN" dirty="0"/>
          </a:p>
          <a:p>
            <a:pPr marL="0" indent="0" eaLnBrk="1" hangingPunct="1">
              <a:lnSpc>
                <a:spcPct val="150000"/>
              </a:lnSpc>
              <a:buNone/>
            </a:pPr>
            <a:r>
              <a:rPr lang="en-US" altLang="zh-CN" dirty="0"/>
              <a:t>2. </a:t>
            </a:r>
            <a:r>
              <a:rPr lang="zh-CN" altLang="en-US" dirty="0"/>
              <a:t>要从其它方法借鉴思路</a:t>
            </a:r>
            <a:endParaRPr lang="en-US" altLang="zh-CN" dirty="0"/>
          </a:p>
          <a:p>
            <a:pPr marL="0" indent="0" eaLnBrk="1" hangingPunct="1">
              <a:lnSpc>
                <a:spcPct val="150000"/>
              </a:lnSpc>
              <a:buNone/>
            </a:pPr>
            <a:r>
              <a:rPr lang="en-US" altLang="zh-CN" dirty="0"/>
              <a:t>     </a:t>
            </a:r>
            <a:r>
              <a:rPr lang="zh-CN" altLang="en-US" dirty="0"/>
              <a:t>借鉴对象：人脑对语言的理解和翻译</a:t>
            </a:r>
            <a:endParaRPr lang="en-US" altLang="zh-CN" dirty="0"/>
          </a:p>
          <a:p>
            <a:pPr marL="0" indent="0" eaLnBrk="1" hangingPunct="1">
              <a:lnSpc>
                <a:spcPct val="150000"/>
              </a:lnSpc>
              <a:buNone/>
            </a:pPr>
            <a:r>
              <a:rPr lang="en-US" altLang="zh-CN" dirty="0"/>
              <a:t>     </a:t>
            </a:r>
            <a:r>
              <a:rPr lang="zh-CN" altLang="en-US" dirty="0"/>
              <a:t>人脑对语言是如何理解的？</a:t>
            </a:r>
            <a:endParaRPr lang="en-US" altLang="zh-CN" dirty="0"/>
          </a:p>
          <a:p>
            <a:pPr marL="0" indent="0" eaLnBrk="1" hangingPunct="1">
              <a:lnSpc>
                <a:spcPct val="150000"/>
              </a:lnSpc>
              <a:buNone/>
            </a:pPr>
            <a:r>
              <a:rPr lang="en-US" altLang="zh-CN" dirty="0"/>
              <a:t>     </a:t>
            </a:r>
            <a:r>
              <a:rPr lang="zh-CN" altLang="en-US" dirty="0"/>
              <a:t>先分析再合成！</a:t>
            </a:r>
          </a:p>
        </p:txBody>
      </p:sp>
      <p:pic>
        <p:nvPicPr>
          <p:cNvPr id="28676" name="Picture 2" descr="http://t4.baidu.com/it/u=3702758317,1896602093&amp;fm=0&amp;gp=0.jpg">
            <a:hlinkClick r:id="rId3"/>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03873" y="2044723"/>
            <a:ext cx="952500" cy="952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日期占位符 1"/>
          <p:cNvSpPr>
            <a:spLocks noGrp="1"/>
          </p:cNvSpPr>
          <p:nvPr>
            <p:ph type="dt" sz="half" idx="10"/>
          </p:nvPr>
        </p:nvSpPr>
        <p:spPr/>
        <p:txBody>
          <a:bodyPr/>
          <a:lstStyle/>
          <a:p>
            <a:fld id="{4B3A5AB8-8679-43D2-9E5D-C5124C470055}" type="datetime1">
              <a:rPr lang="zh-CN" altLang="en-US" smtClean="0"/>
              <a:t>2019-09-05</a:t>
            </a:fld>
            <a:endParaRPr lang="zh-CN" altLang="en-US"/>
          </a:p>
        </p:txBody>
      </p:sp>
      <p:sp>
        <p:nvSpPr>
          <p:cNvPr id="4" name="灯片编号占位符 3"/>
          <p:cNvSpPr>
            <a:spLocks noGrp="1"/>
          </p:cNvSpPr>
          <p:nvPr>
            <p:ph type="sldNum" sz="quarter" idx="12"/>
          </p:nvPr>
        </p:nvSpPr>
        <p:spPr/>
        <p:txBody>
          <a:bodyPr/>
          <a:lstStyle/>
          <a:p>
            <a:fld id="{473EEFB0-B63D-4295-A631-D63A173DC90C}" type="slidenum">
              <a:rPr lang="zh-CN" altLang="en-US" smtClean="0"/>
              <a:t>32</a:t>
            </a:fld>
            <a:endParaRPr lang="zh-CN" altLang="en-US"/>
          </a:p>
        </p:txBody>
      </p:sp>
    </p:spTree>
    <p:extLst>
      <p:ext uri="{BB962C8B-B14F-4D97-AF65-F5344CB8AC3E}">
        <p14:creationId xmlns:p14="http://schemas.microsoft.com/office/powerpoint/2010/main" val="231301637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989061" name="Rectangle 2"/>
          <p:cNvSpPr>
            <a:spLocks noGrp="1" noChangeArrowheads="1"/>
          </p:cNvSpPr>
          <p:nvPr>
            <p:ph type="title" idx="4294967295"/>
          </p:nvPr>
        </p:nvSpPr>
        <p:spPr/>
        <p:txBody>
          <a:bodyPr/>
          <a:lstStyle/>
          <a:p>
            <a:r>
              <a:rPr lang="zh-CN" altLang="en-US"/>
              <a:t>编译过程比喻</a:t>
            </a:r>
          </a:p>
        </p:txBody>
      </p:sp>
      <p:graphicFrame>
        <p:nvGraphicFramePr>
          <p:cNvPr id="2989089" name="Group 33"/>
          <p:cNvGraphicFramePr>
            <a:graphicFrameLocks noGrp="1"/>
          </p:cNvGraphicFramePr>
          <p:nvPr>
            <p:ph idx="4294967295"/>
          </p:nvPr>
        </p:nvGraphicFramePr>
        <p:xfrm>
          <a:off x="1847851" y="1635126"/>
          <a:ext cx="8876374" cy="4881083"/>
        </p:xfrm>
        <a:graphic>
          <a:graphicData uri="http://schemas.openxmlformats.org/drawingml/2006/table">
            <a:tbl>
              <a:tblPr/>
              <a:tblGrid>
                <a:gridCol w="3206545">
                  <a:extLst>
                    <a:ext uri="{9D8B030D-6E8A-4147-A177-3AD203B41FA5}">
                      <a16:colId xmlns:a16="http://schemas.microsoft.com/office/drawing/2014/main" val="4256850439"/>
                    </a:ext>
                  </a:extLst>
                </a:gridCol>
                <a:gridCol w="5669829">
                  <a:extLst>
                    <a:ext uri="{9D8B030D-6E8A-4147-A177-3AD203B41FA5}">
                      <a16:colId xmlns:a16="http://schemas.microsoft.com/office/drawing/2014/main" val="4258404929"/>
                    </a:ext>
                  </a:extLst>
                </a:gridCol>
              </a:tblGrid>
              <a:tr h="561891">
                <a:tc>
                  <a:txBody>
                    <a:bodyPr/>
                    <a:lstStyle>
                      <a:lvl1pPr>
                        <a:spcBef>
                          <a:spcPct val="20000"/>
                        </a:spcBef>
                        <a:defRPr sz="2800">
                          <a:solidFill>
                            <a:schemeClr val="tx1"/>
                          </a:solidFill>
                          <a:latin typeface="Arial" panose="020B0604020202020204" pitchFamily="34" charset="0"/>
                        </a:defRPr>
                      </a:lvl1pPr>
                      <a:lvl2pPr marL="742950" indent="-285750">
                        <a:spcBef>
                          <a:spcPct val="20000"/>
                        </a:spcBef>
                        <a:defRPr sz="2400">
                          <a:solidFill>
                            <a:schemeClr val="tx1"/>
                          </a:solidFill>
                          <a:latin typeface="Arial" panose="020B0604020202020204" pitchFamily="34" charset="0"/>
                        </a:defRPr>
                      </a:lvl2pPr>
                      <a:lvl3pPr marL="1143000" indent="-228600">
                        <a:spcBef>
                          <a:spcPct val="20000"/>
                        </a:spcBef>
                        <a:defRPr sz="2000">
                          <a:solidFill>
                            <a:schemeClr val="tx1"/>
                          </a:solidFill>
                          <a:latin typeface="Arial" panose="020B0604020202020204" pitchFamily="34" charset="0"/>
                        </a:defRPr>
                      </a:lvl3pPr>
                      <a:lvl4pPr marL="1600200" indent="-228600">
                        <a:spcBef>
                          <a:spcPct val="20000"/>
                        </a:spcBef>
                        <a:defRPr>
                          <a:solidFill>
                            <a:schemeClr val="tx1"/>
                          </a:solidFill>
                          <a:latin typeface="Arial" panose="020B0604020202020204" pitchFamily="34" charset="0"/>
                        </a:defRPr>
                      </a:lvl4pPr>
                      <a:lvl5pPr marL="2057400" indent="-228600">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zh-CN" altLang="en-US" sz="2800" b="1" i="0" u="none" strike="noStrike" cap="none" normalizeH="0" baseline="0">
                          <a:ln>
                            <a:noFill/>
                          </a:ln>
                          <a:solidFill>
                            <a:srgbClr val="FF0000"/>
                          </a:solidFill>
                          <a:effectLst/>
                          <a:latin typeface="Arial" panose="020B0604020202020204" pitchFamily="34" charset="0"/>
                          <a:ea typeface="宋体" panose="02010600030101010101" pitchFamily="2" charset="-122"/>
                        </a:rPr>
                        <a:t>编译过程</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defRPr>
                      </a:lvl1pPr>
                      <a:lvl2pPr marL="742950" indent="-285750">
                        <a:spcBef>
                          <a:spcPct val="20000"/>
                        </a:spcBef>
                        <a:defRPr sz="2400">
                          <a:solidFill>
                            <a:schemeClr val="tx1"/>
                          </a:solidFill>
                          <a:latin typeface="Arial" panose="020B0604020202020204" pitchFamily="34" charset="0"/>
                        </a:defRPr>
                      </a:lvl2pPr>
                      <a:lvl3pPr marL="1143000" indent="-228600">
                        <a:spcBef>
                          <a:spcPct val="20000"/>
                        </a:spcBef>
                        <a:defRPr sz="2000">
                          <a:solidFill>
                            <a:schemeClr val="tx1"/>
                          </a:solidFill>
                          <a:latin typeface="Arial" panose="020B0604020202020204" pitchFamily="34" charset="0"/>
                        </a:defRPr>
                      </a:lvl3pPr>
                      <a:lvl4pPr marL="1600200" indent="-228600">
                        <a:spcBef>
                          <a:spcPct val="20000"/>
                        </a:spcBef>
                        <a:defRPr>
                          <a:solidFill>
                            <a:schemeClr val="tx1"/>
                          </a:solidFill>
                          <a:latin typeface="Arial" panose="020B0604020202020204" pitchFamily="34" charset="0"/>
                        </a:defRPr>
                      </a:lvl4pPr>
                      <a:lvl5pPr marL="2057400" indent="-228600">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zh-CN" altLang="en-US" sz="2800" b="1" i="0" u="none" strike="noStrike" cap="none" normalizeH="0" baseline="0">
                          <a:ln>
                            <a:noFill/>
                          </a:ln>
                          <a:solidFill>
                            <a:srgbClr val="FF0000"/>
                          </a:solidFill>
                          <a:effectLst/>
                          <a:latin typeface="Arial" panose="020B0604020202020204" pitchFamily="34" charset="0"/>
                          <a:ea typeface="宋体" panose="02010600030101010101" pitchFamily="2" charset="-122"/>
                        </a:rPr>
                        <a:t>翻译文章</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320442431"/>
                  </a:ext>
                </a:extLst>
              </a:tr>
              <a:tr h="717857">
                <a:tc>
                  <a:txBody>
                    <a:bodyPr/>
                    <a:lstStyle>
                      <a:lvl1pPr>
                        <a:spcBef>
                          <a:spcPct val="20000"/>
                        </a:spcBef>
                        <a:defRPr sz="2800">
                          <a:solidFill>
                            <a:schemeClr val="tx1"/>
                          </a:solidFill>
                          <a:latin typeface="Arial" panose="020B0604020202020204" pitchFamily="34" charset="0"/>
                        </a:defRPr>
                      </a:lvl1pPr>
                      <a:lvl2pPr marL="742950" indent="-285750">
                        <a:spcBef>
                          <a:spcPct val="20000"/>
                        </a:spcBef>
                        <a:defRPr sz="2400">
                          <a:solidFill>
                            <a:schemeClr val="tx1"/>
                          </a:solidFill>
                          <a:latin typeface="Arial" panose="020B0604020202020204" pitchFamily="34" charset="0"/>
                        </a:defRPr>
                      </a:lvl2pPr>
                      <a:lvl3pPr marL="1143000" indent="-228600">
                        <a:spcBef>
                          <a:spcPct val="20000"/>
                        </a:spcBef>
                        <a:defRPr sz="2000">
                          <a:solidFill>
                            <a:schemeClr val="tx1"/>
                          </a:solidFill>
                          <a:latin typeface="Arial" panose="020B0604020202020204" pitchFamily="34" charset="0"/>
                        </a:defRPr>
                      </a:lvl3pPr>
                      <a:lvl4pPr marL="1600200" indent="-228600">
                        <a:spcBef>
                          <a:spcPct val="20000"/>
                        </a:spcBef>
                        <a:defRPr>
                          <a:solidFill>
                            <a:schemeClr val="tx1"/>
                          </a:solidFill>
                          <a:latin typeface="Arial" panose="020B0604020202020204" pitchFamily="34" charset="0"/>
                        </a:defRPr>
                      </a:lvl4pPr>
                      <a:lvl5pPr marL="2057400" indent="-228600">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zh-CN" altLang="en-US" sz="2800" b="1" i="0" u="none" strike="noStrike" cap="none" normalizeH="0" baseline="0">
                          <a:ln>
                            <a:noFill/>
                          </a:ln>
                          <a:solidFill>
                            <a:schemeClr val="tx1"/>
                          </a:solidFill>
                          <a:effectLst/>
                          <a:latin typeface="Arial" panose="020B0604020202020204" pitchFamily="34" charset="0"/>
                          <a:ea typeface="宋体" panose="02010600030101010101" pitchFamily="2" charset="-122"/>
                        </a:rPr>
                        <a:t>词法分析</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defRPr>
                      </a:lvl1pPr>
                      <a:lvl2pPr marL="742950" indent="-285750">
                        <a:spcBef>
                          <a:spcPct val="20000"/>
                        </a:spcBef>
                        <a:defRPr sz="2400">
                          <a:solidFill>
                            <a:schemeClr val="tx1"/>
                          </a:solidFill>
                          <a:latin typeface="Arial" panose="020B0604020202020204" pitchFamily="34" charset="0"/>
                        </a:defRPr>
                      </a:lvl2pPr>
                      <a:lvl3pPr marL="1143000" indent="-228600">
                        <a:spcBef>
                          <a:spcPct val="20000"/>
                        </a:spcBef>
                        <a:defRPr sz="2000">
                          <a:solidFill>
                            <a:schemeClr val="tx1"/>
                          </a:solidFill>
                          <a:latin typeface="Arial" panose="020B0604020202020204" pitchFamily="34" charset="0"/>
                        </a:defRPr>
                      </a:lvl3pPr>
                      <a:lvl4pPr marL="1600200" indent="-228600">
                        <a:spcBef>
                          <a:spcPct val="20000"/>
                        </a:spcBef>
                        <a:defRPr>
                          <a:solidFill>
                            <a:schemeClr val="tx1"/>
                          </a:solidFill>
                          <a:latin typeface="Arial" panose="020B0604020202020204" pitchFamily="34" charset="0"/>
                        </a:defRPr>
                      </a:lvl4pPr>
                      <a:lvl5pPr marL="2057400" indent="-228600">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zh-CN" altLang="en-US" sz="2800" b="1" i="0" u="none" strike="noStrike" cap="none" normalizeH="0" baseline="0">
                          <a:ln>
                            <a:noFill/>
                          </a:ln>
                          <a:solidFill>
                            <a:schemeClr val="tx1"/>
                          </a:solidFill>
                          <a:effectLst/>
                          <a:latin typeface="Arial" panose="020B0604020202020204" pitchFamily="34" charset="0"/>
                          <a:ea typeface="宋体" panose="02010600030101010101" pitchFamily="2" charset="-122"/>
                        </a:rPr>
                        <a:t>识别一个一个单词</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038316484"/>
                  </a:ext>
                </a:extLst>
              </a:tr>
              <a:tr h="721300">
                <a:tc>
                  <a:txBody>
                    <a:bodyPr/>
                    <a:lstStyle>
                      <a:lvl1pPr>
                        <a:spcBef>
                          <a:spcPct val="20000"/>
                        </a:spcBef>
                        <a:defRPr sz="2800">
                          <a:solidFill>
                            <a:schemeClr val="tx1"/>
                          </a:solidFill>
                          <a:latin typeface="Arial" panose="020B0604020202020204" pitchFamily="34" charset="0"/>
                        </a:defRPr>
                      </a:lvl1pPr>
                      <a:lvl2pPr marL="742950" indent="-285750">
                        <a:spcBef>
                          <a:spcPct val="20000"/>
                        </a:spcBef>
                        <a:defRPr sz="2400">
                          <a:solidFill>
                            <a:schemeClr val="tx1"/>
                          </a:solidFill>
                          <a:latin typeface="Arial" panose="020B0604020202020204" pitchFamily="34" charset="0"/>
                        </a:defRPr>
                      </a:lvl2pPr>
                      <a:lvl3pPr marL="1143000" indent="-228600">
                        <a:spcBef>
                          <a:spcPct val="20000"/>
                        </a:spcBef>
                        <a:defRPr sz="2000">
                          <a:solidFill>
                            <a:schemeClr val="tx1"/>
                          </a:solidFill>
                          <a:latin typeface="Arial" panose="020B0604020202020204" pitchFamily="34" charset="0"/>
                        </a:defRPr>
                      </a:lvl3pPr>
                      <a:lvl4pPr marL="1600200" indent="-228600">
                        <a:spcBef>
                          <a:spcPct val="20000"/>
                        </a:spcBef>
                        <a:defRPr>
                          <a:solidFill>
                            <a:schemeClr val="tx1"/>
                          </a:solidFill>
                          <a:latin typeface="Arial" panose="020B0604020202020204" pitchFamily="34" charset="0"/>
                        </a:defRPr>
                      </a:lvl4pPr>
                      <a:lvl5pPr marL="2057400" indent="-228600">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zh-CN" altLang="en-US" sz="2800" b="1" i="0" u="none" strike="noStrike" cap="none" normalizeH="0" baseline="0">
                          <a:ln>
                            <a:noFill/>
                          </a:ln>
                          <a:solidFill>
                            <a:schemeClr val="tx1"/>
                          </a:solidFill>
                          <a:effectLst/>
                          <a:latin typeface="Arial" panose="020B0604020202020204" pitchFamily="34" charset="0"/>
                          <a:ea typeface="宋体" panose="02010600030101010101" pitchFamily="2" charset="-122"/>
                        </a:rPr>
                        <a:t>语法分析</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defRPr>
                      </a:lvl1pPr>
                      <a:lvl2pPr marL="742950" indent="-285750">
                        <a:spcBef>
                          <a:spcPct val="20000"/>
                        </a:spcBef>
                        <a:defRPr sz="2400">
                          <a:solidFill>
                            <a:schemeClr val="tx1"/>
                          </a:solidFill>
                          <a:latin typeface="Arial" panose="020B0604020202020204" pitchFamily="34" charset="0"/>
                        </a:defRPr>
                      </a:lvl2pPr>
                      <a:lvl3pPr marL="1143000" indent="-228600">
                        <a:spcBef>
                          <a:spcPct val="20000"/>
                        </a:spcBef>
                        <a:defRPr sz="2000">
                          <a:solidFill>
                            <a:schemeClr val="tx1"/>
                          </a:solidFill>
                          <a:latin typeface="Arial" panose="020B0604020202020204" pitchFamily="34" charset="0"/>
                        </a:defRPr>
                      </a:lvl3pPr>
                      <a:lvl4pPr marL="1600200" indent="-228600">
                        <a:spcBef>
                          <a:spcPct val="20000"/>
                        </a:spcBef>
                        <a:defRPr>
                          <a:solidFill>
                            <a:schemeClr val="tx1"/>
                          </a:solidFill>
                          <a:latin typeface="Arial" panose="020B0604020202020204" pitchFamily="34" charset="0"/>
                        </a:defRPr>
                      </a:lvl4pPr>
                      <a:lvl5pPr marL="2057400" indent="-228600">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zh-CN" altLang="en-US" sz="2800" b="1" i="0" u="none" strike="noStrike" cap="none" normalizeH="0" baseline="0">
                          <a:ln>
                            <a:noFill/>
                          </a:ln>
                          <a:solidFill>
                            <a:schemeClr val="tx1"/>
                          </a:solidFill>
                          <a:effectLst/>
                          <a:latin typeface="Arial" panose="020B0604020202020204" pitchFamily="34" charset="0"/>
                          <a:ea typeface="宋体" panose="02010600030101010101" pitchFamily="2" charset="-122"/>
                        </a:rPr>
                        <a:t>分析文章每句话的语法</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180294248"/>
                  </a:ext>
                </a:extLst>
              </a:tr>
              <a:tr h="719578">
                <a:tc>
                  <a:txBody>
                    <a:bodyPr/>
                    <a:lstStyle>
                      <a:lvl1pPr>
                        <a:spcBef>
                          <a:spcPct val="20000"/>
                        </a:spcBef>
                        <a:defRPr sz="2800">
                          <a:solidFill>
                            <a:schemeClr val="tx1"/>
                          </a:solidFill>
                          <a:latin typeface="Arial" panose="020B0604020202020204" pitchFamily="34" charset="0"/>
                        </a:defRPr>
                      </a:lvl1pPr>
                      <a:lvl2pPr marL="742950" indent="-285750">
                        <a:spcBef>
                          <a:spcPct val="20000"/>
                        </a:spcBef>
                        <a:defRPr sz="2400">
                          <a:solidFill>
                            <a:schemeClr val="tx1"/>
                          </a:solidFill>
                          <a:latin typeface="Arial" panose="020B0604020202020204" pitchFamily="34" charset="0"/>
                        </a:defRPr>
                      </a:lvl2pPr>
                      <a:lvl3pPr marL="1143000" indent="-228600">
                        <a:spcBef>
                          <a:spcPct val="20000"/>
                        </a:spcBef>
                        <a:defRPr sz="2000">
                          <a:solidFill>
                            <a:schemeClr val="tx1"/>
                          </a:solidFill>
                          <a:latin typeface="Arial" panose="020B0604020202020204" pitchFamily="34" charset="0"/>
                        </a:defRPr>
                      </a:lvl3pPr>
                      <a:lvl4pPr marL="1600200" indent="-228600">
                        <a:spcBef>
                          <a:spcPct val="20000"/>
                        </a:spcBef>
                        <a:defRPr>
                          <a:solidFill>
                            <a:schemeClr val="tx1"/>
                          </a:solidFill>
                          <a:latin typeface="Arial" panose="020B0604020202020204" pitchFamily="34" charset="0"/>
                        </a:defRPr>
                      </a:lvl4pPr>
                      <a:lvl5pPr marL="2057400" indent="-228600">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zh-CN" altLang="en-US" sz="2800" b="1" i="0" u="none" strike="noStrike" cap="none" normalizeH="0" baseline="0">
                          <a:ln>
                            <a:noFill/>
                          </a:ln>
                          <a:solidFill>
                            <a:schemeClr val="tx1"/>
                          </a:solidFill>
                          <a:effectLst/>
                          <a:latin typeface="Arial" panose="020B0604020202020204" pitchFamily="34" charset="0"/>
                          <a:ea typeface="宋体" panose="02010600030101010101" pitchFamily="2" charset="-122"/>
                        </a:rPr>
                        <a:t>语义分析</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defRPr>
                      </a:lvl1pPr>
                      <a:lvl2pPr marL="742950" indent="-285750">
                        <a:spcBef>
                          <a:spcPct val="20000"/>
                        </a:spcBef>
                        <a:defRPr sz="2400">
                          <a:solidFill>
                            <a:schemeClr val="tx1"/>
                          </a:solidFill>
                          <a:latin typeface="Arial" panose="020B0604020202020204" pitchFamily="34" charset="0"/>
                        </a:defRPr>
                      </a:lvl2pPr>
                      <a:lvl3pPr marL="1143000" indent="-228600">
                        <a:spcBef>
                          <a:spcPct val="20000"/>
                        </a:spcBef>
                        <a:defRPr sz="2000">
                          <a:solidFill>
                            <a:schemeClr val="tx1"/>
                          </a:solidFill>
                          <a:latin typeface="Arial" panose="020B0604020202020204" pitchFamily="34" charset="0"/>
                        </a:defRPr>
                      </a:lvl3pPr>
                      <a:lvl4pPr marL="1600200" indent="-228600">
                        <a:spcBef>
                          <a:spcPct val="20000"/>
                        </a:spcBef>
                        <a:defRPr>
                          <a:solidFill>
                            <a:schemeClr val="tx1"/>
                          </a:solidFill>
                          <a:latin typeface="Arial" panose="020B0604020202020204" pitchFamily="34" charset="0"/>
                        </a:defRPr>
                      </a:lvl4pPr>
                      <a:lvl5pPr marL="2057400" indent="-228600">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zh-CN" altLang="en-US" sz="2800" b="1" i="0" u="none" strike="noStrike" cap="none" normalizeH="0" baseline="0">
                          <a:ln>
                            <a:noFill/>
                          </a:ln>
                          <a:solidFill>
                            <a:schemeClr val="tx1"/>
                          </a:solidFill>
                          <a:effectLst/>
                          <a:latin typeface="Arial" panose="020B0604020202020204" pitchFamily="34" charset="0"/>
                          <a:ea typeface="宋体" panose="02010600030101010101" pitchFamily="2" charset="-122"/>
                        </a:rPr>
                        <a:t>分析文章每句话的含义</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503550219"/>
                  </a:ext>
                </a:extLst>
              </a:tr>
              <a:tr h="721300">
                <a:tc>
                  <a:txBody>
                    <a:bodyPr/>
                    <a:lstStyle>
                      <a:lvl1pPr>
                        <a:spcBef>
                          <a:spcPct val="20000"/>
                        </a:spcBef>
                        <a:defRPr sz="2800">
                          <a:solidFill>
                            <a:schemeClr val="tx1"/>
                          </a:solidFill>
                          <a:latin typeface="Arial" panose="020B0604020202020204" pitchFamily="34" charset="0"/>
                        </a:defRPr>
                      </a:lvl1pPr>
                      <a:lvl2pPr marL="742950" indent="-285750">
                        <a:spcBef>
                          <a:spcPct val="20000"/>
                        </a:spcBef>
                        <a:defRPr sz="2400">
                          <a:solidFill>
                            <a:schemeClr val="tx1"/>
                          </a:solidFill>
                          <a:latin typeface="Arial" panose="020B0604020202020204" pitchFamily="34" charset="0"/>
                        </a:defRPr>
                      </a:lvl2pPr>
                      <a:lvl3pPr marL="1143000" indent="-228600">
                        <a:spcBef>
                          <a:spcPct val="20000"/>
                        </a:spcBef>
                        <a:defRPr sz="2000">
                          <a:solidFill>
                            <a:schemeClr val="tx1"/>
                          </a:solidFill>
                          <a:latin typeface="Arial" panose="020B0604020202020204" pitchFamily="34" charset="0"/>
                        </a:defRPr>
                      </a:lvl3pPr>
                      <a:lvl4pPr marL="1600200" indent="-228600">
                        <a:spcBef>
                          <a:spcPct val="20000"/>
                        </a:spcBef>
                        <a:defRPr>
                          <a:solidFill>
                            <a:schemeClr val="tx1"/>
                          </a:solidFill>
                          <a:latin typeface="Arial" panose="020B0604020202020204" pitchFamily="34" charset="0"/>
                        </a:defRPr>
                      </a:lvl4pPr>
                      <a:lvl5pPr marL="2057400" indent="-228600">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zh-CN" altLang="en-US" sz="2800" b="1" i="0" u="none" strike="noStrike" cap="none" normalizeH="0" baseline="0">
                          <a:ln>
                            <a:noFill/>
                          </a:ln>
                          <a:solidFill>
                            <a:schemeClr val="tx1"/>
                          </a:solidFill>
                          <a:effectLst/>
                          <a:latin typeface="Arial" panose="020B0604020202020204" pitchFamily="34" charset="0"/>
                          <a:ea typeface="宋体" panose="02010600030101010101" pitchFamily="2" charset="-122"/>
                        </a:rPr>
                        <a:t>中间代码生成</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defRPr>
                      </a:lvl1pPr>
                      <a:lvl2pPr marL="742950" indent="-285750">
                        <a:spcBef>
                          <a:spcPct val="20000"/>
                        </a:spcBef>
                        <a:defRPr sz="2400">
                          <a:solidFill>
                            <a:schemeClr val="tx1"/>
                          </a:solidFill>
                          <a:latin typeface="Arial" panose="020B0604020202020204" pitchFamily="34" charset="0"/>
                        </a:defRPr>
                      </a:lvl2pPr>
                      <a:lvl3pPr marL="1143000" indent="-228600">
                        <a:spcBef>
                          <a:spcPct val="20000"/>
                        </a:spcBef>
                        <a:defRPr sz="2000">
                          <a:solidFill>
                            <a:schemeClr val="tx1"/>
                          </a:solidFill>
                          <a:latin typeface="Arial" panose="020B0604020202020204" pitchFamily="34" charset="0"/>
                        </a:defRPr>
                      </a:lvl3pPr>
                      <a:lvl4pPr marL="1600200" indent="-228600">
                        <a:spcBef>
                          <a:spcPct val="20000"/>
                        </a:spcBef>
                        <a:defRPr>
                          <a:solidFill>
                            <a:schemeClr val="tx1"/>
                          </a:solidFill>
                          <a:latin typeface="Arial" panose="020B0604020202020204" pitchFamily="34" charset="0"/>
                        </a:defRPr>
                      </a:lvl4pPr>
                      <a:lvl5pPr marL="2057400" indent="-228600">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zh-CN" altLang="en-US" sz="2800" b="1" i="0" u="none" strike="noStrike" cap="none" normalizeH="0" baseline="0">
                          <a:ln>
                            <a:noFill/>
                          </a:ln>
                          <a:solidFill>
                            <a:schemeClr val="tx1"/>
                          </a:solidFill>
                          <a:effectLst/>
                          <a:latin typeface="Arial" panose="020B0604020202020204" pitchFamily="34" charset="0"/>
                          <a:ea typeface="宋体" panose="02010600030101010101" pitchFamily="2" charset="-122"/>
                        </a:rPr>
                        <a:t>初步给出翻译结果</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011709892"/>
                  </a:ext>
                </a:extLst>
              </a:tr>
              <a:tr h="717857">
                <a:tc>
                  <a:txBody>
                    <a:bodyPr/>
                    <a:lstStyle>
                      <a:lvl1pPr>
                        <a:spcBef>
                          <a:spcPct val="20000"/>
                        </a:spcBef>
                        <a:defRPr sz="2800">
                          <a:solidFill>
                            <a:schemeClr val="tx1"/>
                          </a:solidFill>
                          <a:latin typeface="Arial" panose="020B0604020202020204" pitchFamily="34" charset="0"/>
                        </a:defRPr>
                      </a:lvl1pPr>
                      <a:lvl2pPr marL="742950" indent="-285750">
                        <a:spcBef>
                          <a:spcPct val="20000"/>
                        </a:spcBef>
                        <a:defRPr sz="2400">
                          <a:solidFill>
                            <a:schemeClr val="tx1"/>
                          </a:solidFill>
                          <a:latin typeface="Arial" panose="020B0604020202020204" pitchFamily="34" charset="0"/>
                        </a:defRPr>
                      </a:lvl2pPr>
                      <a:lvl3pPr marL="1143000" indent="-228600">
                        <a:spcBef>
                          <a:spcPct val="20000"/>
                        </a:spcBef>
                        <a:defRPr sz="2000">
                          <a:solidFill>
                            <a:schemeClr val="tx1"/>
                          </a:solidFill>
                          <a:latin typeface="Arial" panose="020B0604020202020204" pitchFamily="34" charset="0"/>
                        </a:defRPr>
                      </a:lvl3pPr>
                      <a:lvl4pPr marL="1600200" indent="-228600">
                        <a:spcBef>
                          <a:spcPct val="20000"/>
                        </a:spcBef>
                        <a:defRPr>
                          <a:solidFill>
                            <a:schemeClr val="tx1"/>
                          </a:solidFill>
                          <a:latin typeface="Arial" panose="020B0604020202020204" pitchFamily="34" charset="0"/>
                        </a:defRPr>
                      </a:lvl4pPr>
                      <a:lvl5pPr marL="2057400" indent="-228600">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zh-CN" altLang="en-US" sz="2800" b="1" i="0" u="none" strike="noStrike" cap="none" normalizeH="0" baseline="0">
                          <a:ln>
                            <a:noFill/>
                          </a:ln>
                          <a:solidFill>
                            <a:schemeClr val="tx1"/>
                          </a:solidFill>
                          <a:effectLst/>
                          <a:latin typeface="Arial" panose="020B0604020202020204" pitchFamily="34" charset="0"/>
                          <a:ea typeface="宋体" panose="02010600030101010101" pitchFamily="2" charset="-122"/>
                        </a:rPr>
                        <a:t>代码优化</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defRPr>
                      </a:lvl1pPr>
                      <a:lvl2pPr marL="742950" indent="-285750">
                        <a:spcBef>
                          <a:spcPct val="20000"/>
                        </a:spcBef>
                        <a:defRPr sz="2400">
                          <a:solidFill>
                            <a:schemeClr val="tx1"/>
                          </a:solidFill>
                          <a:latin typeface="Arial" panose="020B0604020202020204" pitchFamily="34" charset="0"/>
                        </a:defRPr>
                      </a:lvl2pPr>
                      <a:lvl3pPr marL="1143000" indent="-228600">
                        <a:spcBef>
                          <a:spcPct val="20000"/>
                        </a:spcBef>
                        <a:defRPr sz="2000">
                          <a:solidFill>
                            <a:schemeClr val="tx1"/>
                          </a:solidFill>
                          <a:latin typeface="Arial" panose="020B0604020202020204" pitchFamily="34" charset="0"/>
                        </a:defRPr>
                      </a:lvl3pPr>
                      <a:lvl4pPr marL="1600200" indent="-228600">
                        <a:spcBef>
                          <a:spcPct val="20000"/>
                        </a:spcBef>
                        <a:defRPr>
                          <a:solidFill>
                            <a:schemeClr val="tx1"/>
                          </a:solidFill>
                          <a:latin typeface="Arial" panose="020B0604020202020204" pitchFamily="34" charset="0"/>
                        </a:defRPr>
                      </a:lvl4pPr>
                      <a:lvl5pPr marL="2057400" indent="-228600">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zh-CN" altLang="en-US" sz="2800" b="1" i="0" u="none" strike="noStrike" cap="none" normalizeH="0" baseline="0">
                          <a:ln>
                            <a:noFill/>
                          </a:ln>
                          <a:solidFill>
                            <a:schemeClr val="tx1"/>
                          </a:solidFill>
                          <a:effectLst/>
                          <a:latin typeface="Arial" panose="020B0604020202020204" pitchFamily="34" charset="0"/>
                          <a:ea typeface="宋体" panose="02010600030101010101" pitchFamily="2" charset="-122"/>
                        </a:rPr>
                        <a:t>对初步的翻译结果进行修改</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937465250"/>
                  </a:ext>
                </a:extLst>
              </a:tr>
              <a:tr h="721300">
                <a:tc>
                  <a:txBody>
                    <a:bodyPr/>
                    <a:lstStyle>
                      <a:lvl1pPr>
                        <a:spcBef>
                          <a:spcPct val="20000"/>
                        </a:spcBef>
                        <a:defRPr sz="2800">
                          <a:solidFill>
                            <a:schemeClr val="tx1"/>
                          </a:solidFill>
                          <a:latin typeface="Arial" panose="020B0604020202020204" pitchFamily="34" charset="0"/>
                        </a:defRPr>
                      </a:lvl1pPr>
                      <a:lvl2pPr marL="742950" indent="-285750">
                        <a:spcBef>
                          <a:spcPct val="20000"/>
                        </a:spcBef>
                        <a:defRPr sz="2400">
                          <a:solidFill>
                            <a:schemeClr val="tx1"/>
                          </a:solidFill>
                          <a:latin typeface="Arial" panose="020B0604020202020204" pitchFamily="34" charset="0"/>
                        </a:defRPr>
                      </a:lvl2pPr>
                      <a:lvl3pPr marL="1143000" indent="-228600">
                        <a:spcBef>
                          <a:spcPct val="20000"/>
                        </a:spcBef>
                        <a:defRPr sz="2000">
                          <a:solidFill>
                            <a:schemeClr val="tx1"/>
                          </a:solidFill>
                          <a:latin typeface="Arial" panose="020B0604020202020204" pitchFamily="34" charset="0"/>
                        </a:defRPr>
                      </a:lvl3pPr>
                      <a:lvl4pPr marL="1600200" indent="-228600">
                        <a:spcBef>
                          <a:spcPct val="20000"/>
                        </a:spcBef>
                        <a:defRPr>
                          <a:solidFill>
                            <a:schemeClr val="tx1"/>
                          </a:solidFill>
                          <a:latin typeface="Arial" panose="020B0604020202020204" pitchFamily="34" charset="0"/>
                        </a:defRPr>
                      </a:lvl4pPr>
                      <a:lvl5pPr marL="2057400" indent="-228600">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zh-CN" altLang="en-US" sz="2800" b="1" i="0" u="none" strike="noStrike" cap="none" normalizeH="0" baseline="0">
                          <a:ln>
                            <a:noFill/>
                          </a:ln>
                          <a:solidFill>
                            <a:schemeClr val="tx1"/>
                          </a:solidFill>
                          <a:effectLst/>
                          <a:latin typeface="Arial" panose="020B0604020202020204" pitchFamily="34" charset="0"/>
                          <a:ea typeface="宋体" panose="02010600030101010101" pitchFamily="2" charset="-122"/>
                        </a:rPr>
                        <a:t>目标代码生成</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defRPr>
                      </a:lvl1pPr>
                      <a:lvl2pPr marL="742950" indent="-285750">
                        <a:spcBef>
                          <a:spcPct val="20000"/>
                        </a:spcBef>
                        <a:defRPr sz="2400">
                          <a:solidFill>
                            <a:schemeClr val="tx1"/>
                          </a:solidFill>
                          <a:latin typeface="Arial" panose="020B0604020202020204" pitchFamily="34" charset="0"/>
                        </a:defRPr>
                      </a:lvl2pPr>
                      <a:lvl3pPr marL="1143000" indent="-228600">
                        <a:spcBef>
                          <a:spcPct val="20000"/>
                        </a:spcBef>
                        <a:defRPr sz="2000">
                          <a:solidFill>
                            <a:schemeClr val="tx1"/>
                          </a:solidFill>
                          <a:latin typeface="Arial" panose="020B0604020202020204" pitchFamily="34" charset="0"/>
                        </a:defRPr>
                      </a:lvl3pPr>
                      <a:lvl4pPr marL="1600200" indent="-228600">
                        <a:spcBef>
                          <a:spcPct val="20000"/>
                        </a:spcBef>
                        <a:defRPr>
                          <a:solidFill>
                            <a:schemeClr val="tx1"/>
                          </a:solidFill>
                          <a:latin typeface="Arial" panose="020B0604020202020204" pitchFamily="34" charset="0"/>
                        </a:defRPr>
                      </a:lvl4pPr>
                      <a:lvl5pPr marL="2057400" indent="-228600">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zh-CN" altLang="en-US" sz="28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最终翻译结果</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898470837"/>
                  </a:ext>
                </a:extLst>
              </a:tr>
            </a:tbl>
          </a:graphicData>
        </a:graphic>
      </p:graphicFrame>
      <p:sp>
        <p:nvSpPr>
          <p:cNvPr id="2" name="日期占位符 1"/>
          <p:cNvSpPr>
            <a:spLocks noGrp="1"/>
          </p:cNvSpPr>
          <p:nvPr>
            <p:ph type="dt" sz="half" idx="10"/>
          </p:nvPr>
        </p:nvSpPr>
        <p:spPr/>
        <p:txBody>
          <a:bodyPr/>
          <a:lstStyle/>
          <a:p>
            <a:fld id="{1FA697E2-826A-40B1-89DE-11D36E44CD8E}" type="datetime1">
              <a:rPr lang="zh-CN" altLang="en-US" smtClean="0"/>
              <a:t>2019-09-05</a:t>
            </a:fld>
            <a:endParaRPr lang="zh-CN" altLang="en-US"/>
          </a:p>
        </p:txBody>
      </p:sp>
      <p:sp>
        <p:nvSpPr>
          <p:cNvPr id="3" name="灯片编号占位符 2"/>
          <p:cNvSpPr>
            <a:spLocks noGrp="1"/>
          </p:cNvSpPr>
          <p:nvPr>
            <p:ph type="sldNum" sz="quarter" idx="12"/>
          </p:nvPr>
        </p:nvSpPr>
        <p:spPr/>
        <p:txBody>
          <a:bodyPr/>
          <a:lstStyle/>
          <a:p>
            <a:fld id="{473EEFB0-B63D-4295-A631-D63A173DC90C}" type="slidenum">
              <a:rPr lang="zh-CN" altLang="en-US" smtClean="0"/>
              <a:t>33</a:t>
            </a:fld>
            <a:endParaRPr lang="zh-CN" altLang="en-US"/>
          </a:p>
        </p:txBody>
      </p:sp>
    </p:spTree>
    <p:extLst>
      <p:ext uri="{BB962C8B-B14F-4D97-AF65-F5344CB8AC3E}">
        <p14:creationId xmlns:p14="http://schemas.microsoft.com/office/powerpoint/2010/main" val="306223704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编译的过程</a:t>
            </a:r>
          </a:p>
        </p:txBody>
      </p:sp>
      <p:pic>
        <p:nvPicPr>
          <p:cNvPr id="3" name="图片 2"/>
          <p:cNvPicPr>
            <a:picLocks noChangeAspect="1"/>
          </p:cNvPicPr>
          <p:nvPr/>
        </p:nvPicPr>
        <p:blipFill>
          <a:blip r:embed="rId3"/>
          <a:stretch>
            <a:fillRect/>
          </a:stretch>
        </p:blipFill>
        <p:spPr>
          <a:xfrm>
            <a:off x="967027" y="1868049"/>
            <a:ext cx="8001293" cy="4753128"/>
          </a:xfrm>
          <a:prstGeom prst="rect">
            <a:avLst/>
          </a:prstGeom>
        </p:spPr>
      </p:pic>
      <p:sp>
        <p:nvSpPr>
          <p:cNvPr id="4" name="日期占位符 3"/>
          <p:cNvSpPr>
            <a:spLocks noGrp="1"/>
          </p:cNvSpPr>
          <p:nvPr>
            <p:ph type="dt" sz="half" idx="10"/>
          </p:nvPr>
        </p:nvSpPr>
        <p:spPr/>
        <p:txBody>
          <a:bodyPr/>
          <a:lstStyle/>
          <a:p>
            <a:fld id="{9E4DA7C4-A7D9-42A8-AB28-AC1F0101C4C7}" type="datetime1">
              <a:rPr lang="zh-CN" altLang="en-US" smtClean="0"/>
              <a:t>2019-09-05</a:t>
            </a:fld>
            <a:endParaRPr lang="zh-CN" altLang="en-US"/>
          </a:p>
        </p:txBody>
      </p:sp>
      <p:sp>
        <p:nvSpPr>
          <p:cNvPr id="5" name="灯片编号占位符 4"/>
          <p:cNvSpPr>
            <a:spLocks noGrp="1"/>
          </p:cNvSpPr>
          <p:nvPr>
            <p:ph type="sldNum" sz="quarter" idx="12"/>
          </p:nvPr>
        </p:nvSpPr>
        <p:spPr/>
        <p:txBody>
          <a:bodyPr/>
          <a:lstStyle/>
          <a:p>
            <a:fld id="{473EEFB0-B63D-4295-A631-D63A173DC90C}" type="slidenum">
              <a:rPr lang="zh-CN" altLang="en-US" smtClean="0"/>
              <a:t>34</a:t>
            </a:fld>
            <a:endParaRPr lang="zh-CN" altLang="en-US"/>
          </a:p>
        </p:txBody>
      </p:sp>
    </p:spTree>
    <p:extLst>
      <p:ext uri="{BB962C8B-B14F-4D97-AF65-F5344CB8AC3E}">
        <p14:creationId xmlns:p14="http://schemas.microsoft.com/office/powerpoint/2010/main" val="164068339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Step1</a:t>
            </a:r>
            <a:r>
              <a:rPr lang="zh-CN" altLang="en-US" dirty="0"/>
              <a:t>：词法分析</a:t>
            </a:r>
          </a:p>
        </p:txBody>
      </p:sp>
      <p:pic>
        <p:nvPicPr>
          <p:cNvPr id="4" name="图片 3"/>
          <p:cNvPicPr>
            <a:picLocks noChangeAspect="1"/>
          </p:cNvPicPr>
          <p:nvPr/>
        </p:nvPicPr>
        <p:blipFill rotWithShape="1">
          <a:blip r:embed="rId3"/>
          <a:srcRect b="5733"/>
          <a:stretch/>
        </p:blipFill>
        <p:spPr>
          <a:xfrm>
            <a:off x="628188" y="1867486"/>
            <a:ext cx="9629978" cy="4674982"/>
          </a:xfrm>
          <a:prstGeom prst="rect">
            <a:avLst/>
          </a:prstGeom>
        </p:spPr>
      </p:pic>
      <p:sp>
        <p:nvSpPr>
          <p:cNvPr id="3" name="日期占位符 2"/>
          <p:cNvSpPr>
            <a:spLocks noGrp="1"/>
          </p:cNvSpPr>
          <p:nvPr>
            <p:ph type="dt" sz="half" idx="10"/>
          </p:nvPr>
        </p:nvSpPr>
        <p:spPr/>
        <p:txBody>
          <a:bodyPr/>
          <a:lstStyle/>
          <a:p>
            <a:fld id="{B9B86CAB-4BD2-4001-BEB3-E1042B8D81C8}" type="datetime1">
              <a:rPr lang="zh-CN" altLang="en-US" smtClean="0"/>
              <a:t>2019-09-05</a:t>
            </a:fld>
            <a:endParaRPr lang="zh-CN" altLang="en-US"/>
          </a:p>
        </p:txBody>
      </p:sp>
      <p:sp>
        <p:nvSpPr>
          <p:cNvPr id="5" name="灯片编号占位符 4"/>
          <p:cNvSpPr>
            <a:spLocks noGrp="1"/>
          </p:cNvSpPr>
          <p:nvPr>
            <p:ph type="sldNum" sz="quarter" idx="12"/>
          </p:nvPr>
        </p:nvSpPr>
        <p:spPr/>
        <p:txBody>
          <a:bodyPr/>
          <a:lstStyle/>
          <a:p>
            <a:fld id="{473EEFB0-B63D-4295-A631-D63A173DC90C}" type="slidenum">
              <a:rPr lang="zh-CN" altLang="en-US" smtClean="0"/>
              <a:t>35</a:t>
            </a:fld>
            <a:endParaRPr lang="zh-CN" altLang="en-US"/>
          </a:p>
        </p:txBody>
      </p:sp>
    </p:spTree>
    <p:extLst>
      <p:ext uri="{BB962C8B-B14F-4D97-AF65-F5344CB8AC3E}">
        <p14:creationId xmlns:p14="http://schemas.microsoft.com/office/powerpoint/2010/main" val="146332268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Step2</a:t>
            </a:r>
            <a:r>
              <a:rPr lang="zh-CN" altLang="en-US" dirty="0"/>
              <a:t>：语法分析</a:t>
            </a:r>
          </a:p>
        </p:txBody>
      </p:sp>
      <p:pic>
        <p:nvPicPr>
          <p:cNvPr id="3" name="图片 2"/>
          <p:cNvPicPr>
            <a:picLocks noChangeAspect="1"/>
          </p:cNvPicPr>
          <p:nvPr/>
        </p:nvPicPr>
        <p:blipFill>
          <a:blip r:embed="rId3"/>
          <a:stretch>
            <a:fillRect/>
          </a:stretch>
        </p:blipFill>
        <p:spPr>
          <a:xfrm>
            <a:off x="1222806" y="1634017"/>
            <a:ext cx="8436130" cy="4748735"/>
          </a:xfrm>
          <a:prstGeom prst="rect">
            <a:avLst/>
          </a:prstGeom>
        </p:spPr>
      </p:pic>
      <p:sp>
        <p:nvSpPr>
          <p:cNvPr id="4" name="日期占位符 3"/>
          <p:cNvSpPr>
            <a:spLocks noGrp="1"/>
          </p:cNvSpPr>
          <p:nvPr>
            <p:ph type="dt" sz="half" idx="10"/>
          </p:nvPr>
        </p:nvSpPr>
        <p:spPr/>
        <p:txBody>
          <a:bodyPr/>
          <a:lstStyle/>
          <a:p>
            <a:fld id="{4C9CCD39-E7CF-486E-9699-59AA2642B26D}" type="datetime1">
              <a:rPr lang="zh-CN" altLang="en-US" smtClean="0"/>
              <a:t>2019-09-05</a:t>
            </a:fld>
            <a:endParaRPr lang="zh-CN" altLang="en-US"/>
          </a:p>
        </p:txBody>
      </p:sp>
      <p:sp>
        <p:nvSpPr>
          <p:cNvPr id="5" name="灯片编号占位符 4"/>
          <p:cNvSpPr>
            <a:spLocks noGrp="1"/>
          </p:cNvSpPr>
          <p:nvPr>
            <p:ph type="sldNum" sz="quarter" idx="12"/>
          </p:nvPr>
        </p:nvSpPr>
        <p:spPr/>
        <p:txBody>
          <a:bodyPr/>
          <a:lstStyle/>
          <a:p>
            <a:fld id="{473EEFB0-B63D-4295-A631-D63A173DC90C}" type="slidenum">
              <a:rPr lang="zh-CN" altLang="en-US" smtClean="0"/>
              <a:t>36</a:t>
            </a:fld>
            <a:endParaRPr lang="zh-CN" altLang="en-US"/>
          </a:p>
        </p:txBody>
      </p:sp>
    </p:spTree>
    <p:extLst>
      <p:ext uri="{BB962C8B-B14F-4D97-AF65-F5344CB8AC3E}">
        <p14:creationId xmlns:p14="http://schemas.microsoft.com/office/powerpoint/2010/main" val="283810518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Step2</a:t>
            </a:r>
            <a:r>
              <a:rPr lang="zh-CN" altLang="en-US" dirty="0"/>
              <a:t>：语法分析</a:t>
            </a:r>
          </a:p>
        </p:txBody>
      </p:sp>
      <p:sp>
        <p:nvSpPr>
          <p:cNvPr id="3" name="内容占位符 2"/>
          <p:cNvSpPr>
            <a:spLocks noGrp="1"/>
          </p:cNvSpPr>
          <p:nvPr>
            <p:ph idx="1"/>
          </p:nvPr>
        </p:nvSpPr>
        <p:spPr/>
        <p:txBody>
          <a:bodyPr/>
          <a:lstStyle/>
          <a:p>
            <a:r>
              <a:rPr lang="zh-CN" altLang="en-US" dirty="0"/>
              <a:t>一个更加完整的例子</a:t>
            </a:r>
          </a:p>
        </p:txBody>
      </p:sp>
      <p:pic>
        <p:nvPicPr>
          <p:cNvPr id="4" name="图片 3"/>
          <p:cNvPicPr>
            <a:picLocks noChangeAspect="1"/>
          </p:cNvPicPr>
          <p:nvPr/>
        </p:nvPicPr>
        <p:blipFill>
          <a:blip r:embed="rId3"/>
          <a:stretch>
            <a:fillRect/>
          </a:stretch>
        </p:blipFill>
        <p:spPr>
          <a:xfrm>
            <a:off x="3342964" y="2636542"/>
            <a:ext cx="5673711" cy="3806001"/>
          </a:xfrm>
          <a:prstGeom prst="rect">
            <a:avLst/>
          </a:prstGeom>
        </p:spPr>
      </p:pic>
      <p:pic>
        <p:nvPicPr>
          <p:cNvPr id="5" name="图片 4"/>
          <p:cNvPicPr>
            <a:picLocks noChangeAspect="1"/>
          </p:cNvPicPr>
          <p:nvPr/>
        </p:nvPicPr>
        <p:blipFill>
          <a:blip r:embed="rId4"/>
          <a:stretch>
            <a:fillRect/>
          </a:stretch>
        </p:blipFill>
        <p:spPr>
          <a:xfrm>
            <a:off x="4685703" y="1797834"/>
            <a:ext cx="5418957" cy="493512"/>
          </a:xfrm>
          <a:prstGeom prst="rect">
            <a:avLst/>
          </a:prstGeom>
        </p:spPr>
      </p:pic>
      <p:sp>
        <p:nvSpPr>
          <p:cNvPr id="6" name="日期占位符 5"/>
          <p:cNvSpPr>
            <a:spLocks noGrp="1"/>
          </p:cNvSpPr>
          <p:nvPr>
            <p:ph type="dt" sz="half" idx="10"/>
          </p:nvPr>
        </p:nvSpPr>
        <p:spPr/>
        <p:txBody>
          <a:bodyPr/>
          <a:lstStyle/>
          <a:p>
            <a:fld id="{0AE43337-7E1E-4585-A5F8-3FEBCA969BAE}" type="datetime1">
              <a:rPr lang="zh-CN" altLang="en-US" smtClean="0"/>
              <a:t>2019-09-05</a:t>
            </a:fld>
            <a:endParaRPr lang="zh-CN" altLang="en-US"/>
          </a:p>
        </p:txBody>
      </p:sp>
      <p:sp>
        <p:nvSpPr>
          <p:cNvPr id="7" name="灯片编号占位符 6"/>
          <p:cNvSpPr>
            <a:spLocks noGrp="1"/>
          </p:cNvSpPr>
          <p:nvPr>
            <p:ph type="sldNum" sz="quarter" idx="12"/>
          </p:nvPr>
        </p:nvSpPr>
        <p:spPr/>
        <p:txBody>
          <a:bodyPr/>
          <a:lstStyle/>
          <a:p>
            <a:fld id="{473EEFB0-B63D-4295-A631-D63A173DC90C}" type="slidenum">
              <a:rPr lang="zh-CN" altLang="en-US" smtClean="0"/>
              <a:t>37</a:t>
            </a:fld>
            <a:endParaRPr lang="zh-CN" altLang="en-US"/>
          </a:p>
        </p:txBody>
      </p:sp>
    </p:spTree>
    <p:extLst>
      <p:ext uri="{BB962C8B-B14F-4D97-AF65-F5344CB8AC3E}">
        <p14:creationId xmlns:p14="http://schemas.microsoft.com/office/powerpoint/2010/main" val="353566825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Step3</a:t>
            </a:r>
            <a:r>
              <a:rPr lang="zh-CN" altLang="en-US" dirty="0"/>
              <a:t>：语义分析</a:t>
            </a:r>
          </a:p>
        </p:txBody>
      </p:sp>
      <p:pic>
        <p:nvPicPr>
          <p:cNvPr id="4" name="图片 3"/>
          <p:cNvPicPr>
            <a:picLocks noChangeAspect="1"/>
          </p:cNvPicPr>
          <p:nvPr/>
        </p:nvPicPr>
        <p:blipFill>
          <a:blip r:embed="rId3"/>
          <a:stretch>
            <a:fillRect/>
          </a:stretch>
        </p:blipFill>
        <p:spPr>
          <a:xfrm>
            <a:off x="1467534" y="1439177"/>
            <a:ext cx="8323205" cy="5050834"/>
          </a:xfrm>
          <a:prstGeom prst="rect">
            <a:avLst/>
          </a:prstGeom>
        </p:spPr>
      </p:pic>
      <p:pic>
        <p:nvPicPr>
          <p:cNvPr id="5" name="图片 4"/>
          <p:cNvPicPr>
            <a:picLocks noChangeAspect="1"/>
          </p:cNvPicPr>
          <p:nvPr/>
        </p:nvPicPr>
        <p:blipFill>
          <a:blip r:embed="rId4"/>
          <a:stretch>
            <a:fillRect/>
          </a:stretch>
        </p:blipFill>
        <p:spPr>
          <a:xfrm>
            <a:off x="7373303" y="1242711"/>
            <a:ext cx="4178618" cy="516223"/>
          </a:xfrm>
          <a:prstGeom prst="rect">
            <a:avLst/>
          </a:prstGeom>
        </p:spPr>
      </p:pic>
      <p:sp>
        <p:nvSpPr>
          <p:cNvPr id="3" name="日期占位符 2"/>
          <p:cNvSpPr>
            <a:spLocks noGrp="1"/>
          </p:cNvSpPr>
          <p:nvPr>
            <p:ph type="dt" sz="half" idx="10"/>
          </p:nvPr>
        </p:nvSpPr>
        <p:spPr/>
        <p:txBody>
          <a:bodyPr/>
          <a:lstStyle/>
          <a:p>
            <a:fld id="{A95E6688-945B-4D98-A5E1-898D1C536CF0}" type="datetime1">
              <a:rPr lang="zh-CN" altLang="en-US" smtClean="0"/>
              <a:t>2019-09-05</a:t>
            </a:fld>
            <a:endParaRPr lang="zh-CN" altLang="en-US"/>
          </a:p>
        </p:txBody>
      </p:sp>
      <p:sp>
        <p:nvSpPr>
          <p:cNvPr id="6" name="灯片编号占位符 5"/>
          <p:cNvSpPr>
            <a:spLocks noGrp="1"/>
          </p:cNvSpPr>
          <p:nvPr>
            <p:ph type="sldNum" sz="quarter" idx="12"/>
          </p:nvPr>
        </p:nvSpPr>
        <p:spPr/>
        <p:txBody>
          <a:bodyPr/>
          <a:lstStyle/>
          <a:p>
            <a:fld id="{473EEFB0-B63D-4295-A631-D63A173DC90C}" type="slidenum">
              <a:rPr lang="zh-CN" altLang="en-US" smtClean="0"/>
              <a:t>38</a:t>
            </a:fld>
            <a:endParaRPr lang="zh-CN" altLang="en-US"/>
          </a:p>
        </p:txBody>
      </p:sp>
    </p:spTree>
    <p:extLst>
      <p:ext uri="{BB962C8B-B14F-4D97-AF65-F5344CB8AC3E}">
        <p14:creationId xmlns:p14="http://schemas.microsoft.com/office/powerpoint/2010/main" val="272739316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Step3</a:t>
            </a:r>
            <a:r>
              <a:rPr lang="zh-CN" altLang="en-US" dirty="0"/>
              <a:t>：语义分析</a:t>
            </a:r>
          </a:p>
        </p:txBody>
      </p:sp>
      <p:pic>
        <p:nvPicPr>
          <p:cNvPr id="4" name="图片 3"/>
          <p:cNvPicPr>
            <a:picLocks noChangeAspect="1"/>
          </p:cNvPicPr>
          <p:nvPr/>
        </p:nvPicPr>
        <p:blipFill>
          <a:blip r:embed="rId3"/>
          <a:stretch>
            <a:fillRect/>
          </a:stretch>
        </p:blipFill>
        <p:spPr>
          <a:xfrm>
            <a:off x="1091748" y="1817835"/>
            <a:ext cx="7607636" cy="4247440"/>
          </a:xfrm>
          <a:prstGeom prst="rect">
            <a:avLst/>
          </a:prstGeom>
        </p:spPr>
      </p:pic>
      <p:sp>
        <p:nvSpPr>
          <p:cNvPr id="3" name="日期占位符 2"/>
          <p:cNvSpPr>
            <a:spLocks noGrp="1"/>
          </p:cNvSpPr>
          <p:nvPr>
            <p:ph type="dt" sz="half" idx="10"/>
          </p:nvPr>
        </p:nvSpPr>
        <p:spPr/>
        <p:txBody>
          <a:bodyPr/>
          <a:lstStyle/>
          <a:p>
            <a:fld id="{AF3B37F9-B7B6-4309-AF98-48B08DE53B7C}" type="datetime1">
              <a:rPr lang="zh-CN" altLang="en-US" smtClean="0"/>
              <a:t>2019-09-05</a:t>
            </a:fld>
            <a:endParaRPr lang="zh-CN" altLang="en-US"/>
          </a:p>
        </p:txBody>
      </p:sp>
      <p:sp>
        <p:nvSpPr>
          <p:cNvPr id="5" name="灯片编号占位符 4"/>
          <p:cNvSpPr>
            <a:spLocks noGrp="1"/>
          </p:cNvSpPr>
          <p:nvPr>
            <p:ph type="sldNum" sz="quarter" idx="12"/>
          </p:nvPr>
        </p:nvSpPr>
        <p:spPr/>
        <p:txBody>
          <a:bodyPr/>
          <a:lstStyle/>
          <a:p>
            <a:fld id="{473EEFB0-B63D-4295-A631-D63A173DC90C}" type="slidenum">
              <a:rPr lang="zh-CN" altLang="en-US" smtClean="0"/>
              <a:t>39</a:t>
            </a:fld>
            <a:endParaRPr lang="zh-CN" altLang="en-US"/>
          </a:p>
        </p:txBody>
      </p:sp>
    </p:spTree>
    <p:extLst>
      <p:ext uri="{BB962C8B-B14F-4D97-AF65-F5344CB8AC3E}">
        <p14:creationId xmlns:p14="http://schemas.microsoft.com/office/powerpoint/2010/main" val="12920179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编译原理是一门好课</a:t>
            </a:r>
          </a:p>
        </p:txBody>
      </p:sp>
      <p:sp>
        <p:nvSpPr>
          <p:cNvPr id="3" name="内容占位符 2"/>
          <p:cNvSpPr>
            <a:spLocks noGrp="1"/>
          </p:cNvSpPr>
          <p:nvPr>
            <p:ph idx="1"/>
          </p:nvPr>
        </p:nvSpPr>
        <p:spPr/>
        <p:txBody>
          <a:bodyPr>
            <a:noAutofit/>
          </a:bodyPr>
          <a:lstStyle/>
          <a:p>
            <a:pPr>
              <a:lnSpc>
                <a:spcPct val="150000"/>
              </a:lnSpc>
            </a:pPr>
            <a:r>
              <a:rPr lang="zh-CN" altLang="en-US" sz="2400" dirty="0">
                <a:latin typeface="宋体" panose="02010600030101010101" pitchFamily="2" charset="-122"/>
              </a:rPr>
              <a:t>编写编译器的原理和技术具有十分普遍的意义，以至于在每个计算机科学家的研究生涯中，本课程中的原理和技术都会反复用到。</a:t>
            </a:r>
            <a:endParaRPr lang="en-US" altLang="zh-CN" sz="2400" dirty="0">
              <a:latin typeface="宋体" panose="02010600030101010101" pitchFamily="2" charset="-122"/>
            </a:endParaRPr>
          </a:p>
          <a:p>
            <a:pPr>
              <a:lnSpc>
                <a:spcPct val="150000"/>
              </a:lnSpc>
            </a:pPr>
            <a:r>
              <a:rPr lang="zh-CN" altLang="en-US" sz="2400" dirty="0">
                <a:latin typeface="宋体" panose="02010600030101010101" pitchFamily="2" charset="-122"/>
              </a:rPr>
              <a:t>本课程将兼顾语言的描述方法、设计与应用</a:t>
            </a:r>
            <a:r>
              <a:rPr lang="en-US" altLang="zh-CN" sz="2400" dirty="0">
                <a:latin typeface="宋体" panose="02010600030101010101" pitchFamily="2" charset="-122"/>
              </a:rPr>
              <a:t>(</a:t>
            </a:r>
            <a:r>
              <a:rPr lang="zh-CN" altLang="en-US" sz="2400" dirty="0">
                <a:latin typeface="宋体" panose="02010600030101010101" pitchFamily="2" charset="-122"/>
              </a:rPr>
              <a:t>形式化</a:t>
            </a:r>
            <a:r>
              <a:rPr lang="en-US" altLang="zh-CN" sz="2400" dirty="0">
                <a:latin typeface="宋体" panose="02010600030101010101" pitchFamily="2" charset="-122"/>
              </a:rPr>
              <a:t>)</a:t>
            </a:r>
          </a:p>
          <a:p>
            <a:pPr lvl="1">
              <a:lnSpc>
                <a:spcPct val="150000"/>
              </a:lnSpc>
            </a:pPr>
            <a:r>
              <a:rPr lang="zh-CN" altLang="en-US" sz="2000" dirty="0">
                <a:latin typeface="宋体" panose="02010600030101010101" pitchFamily="2" charset="-122"/>
              </a:rPr>
              <a:t>能形式化就能自动化（抽象→符号化→机械化）</a:t>
            </a:r>
            <a:endParaRPr lang="en-US" altLang="zh-CN" sz="2000" dirty="0">
              <a:latin typeface="宋体" panose="02010600030101010101" pitchFamily="2" charset="-122"/>
            </a:endParaRPr>
          </a:p>
          <a:p>
            <a:pPr lvl="1">
              <a:lnSpc>
                <a:spcPct val="150000"/>
              </a:lnSpc>
            </a:pPr>
            <a:r>
              <a:rPr lang="zh-CN" altLang="en-US" sz="2000" dirty="0">
                <a:latin typeface="宋体" panose="02010600030101010101" pitchFamily="2" charset="-122"/>
              </a:rPr>
              <a:t>可以使学生对程序设计语言具有更加深刻的理解</a:t>
            </a:r>
            <a:endParaRPr lang="en-US" altLang="zh-CN" sz="2000" dirty="0">
              <a:latin typeface="宋体" panose="02010600030101010101" pitchFamily="2" charset="-122"/>
            </a:endParaRPr>
          </a:p>
          <a:p>
            <a:pPr lvl="1">
              <a:lnSpc>
                <a:spcPct val="150000"/>
              </a:lnSpc>
            </a:pPr>
            <a:r>
              <a:rPr lang="zh-CN" altLang="en-US" sz="2000" dirty="0">
                <a:latin typeface="宋体" panose="02010600030101010101" pitchFamily="2" charset="-122"/>
              </a:rPr>
              <a:t>体验实现自动计算的乐趣</a:t>
            </a:r>
            <a:endParaRPr lang="en-US" altLang="zh-CN" sz="2000" dirty="0">
              <a:latin typeface="宋体" panose="02010600030101010101" pitchFamily="2" charset="-122"/>
            </a:endParaRPr>
          </a:p>
          <a:p>
            <a:pPr lvl="1">
              <a:lnSpc>
                <a:spcPct val="150000"/>
              </a:lnSpc>
            </a:pPr>
            <a:r>
              <a:rPr lang="zh-CN" altLang="en-US" sz="2000" dirty="0">
                <a:latin typeface="宋体" panose="02010600030101010101" pitchFamily="2" charset="-122"/>
              </a:rPr>
              <a:t>既抽象又实际，既有理论又有实践</a:t>
            </a:r>
            <a:endParaRPr lang="en-US" altLang="zh-CN" sz="2000" dirty="0">
              <a:latin typeface="宋体" panose="02010600030101010101" pitchFamily="2" charset="-122"/>
            </a:endParaRPr>
          </a:p>
        </p:txBody>
      </p:sp>
      <p:sp>
        <p:nvSpPr>
          <p:cNvPr id="4" name="日期占位符 3"/>
          <p:cNvSpPr>
            <a:spLocks noGrp="1"/>
          </p:cNvSpPr>
          <p:nvPr>
            <p:ph type="dt" sz="half" idx="10"/>
          </p:nvPr>
        </p:nvSpPr>
        <p:spPr/>
        <p:txBody>
          <a:bodyPr/>
          <a:lstStyle/>
          <a:p>
            <a:fld id="{E150895A-B5E9-47D3-9504-F8E2FD3CF948}" type="datetime1">
              <a:rPr lang="zh-CN" altLang="en-US" smtClean="0"/>
              <a:t>2019-09-05</a:t>
            </a:fld>
            <a:endParaRPr lang="zh-CN" altLang="en-US"/>
          </a:p>
        </p:txBody>
      </p:sp>
      <p:sp>
        <p:nvSpPr>
          <p:cNvPr id="5" name="灯片编号占位符 4"/>
          <p:cNvSpPr>
            <a:spLocks noGrp="1"/>
          </p:cNvSpPr>
          <p:nvPr>
            <p:ph type="sldNum" sz="quarter" idx="12"/>
          </p:nvPr>
        </p:nvSpPr>
        <p:spPr/>
        <p:txBody>
          <a:bodyPr/>
          <a:lstStyle/>
          <a:p>
            <a:fld id="{473EEFB0-B63D-4295-A631-D63A173DC90C}" type="slidenum">
              <a:rPr lang="zh-CN" altLang="en-US" smtClean="0"/>
              <a:t>4</a:t>
            </a:fld>
            <a:endParaRPr lang="zh-CN" altLang="en-US"/>
          </a:p>
        </p:txBody>
      </p:sp>
    </p:spTree>
    <p:extLst>
      <p:ext uri="{BB962C8B-B14F-4D97-AF65-F5344CB8AC3E}">
        <p14:creationId xmlns:p14="http://schemas.microsoft.com/office/powerpoint/2010/main" val="176345396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Step4</a:t>
            </a:r>
            <a:r>
              <a:rPr lang="zh-CN" altLang="en-US" dirty="0"/>
              <a:t>：中间代码生成</a:t>
            </a:r>
          </a:p>
        </p:txBody>
      </p:sp>
      <p:pic>
        <p:nvPicPr>
          <p:cNvPr id="3" name="图片 2"/>
          <p:cNvPicPr>
            <a:picLocks noChangeAspect="1"/>
          </p:cNvPicPr>
          <p:nvPr/>
        </p:nvPicPr>
        <p:blipFill rotWithShape="1">
          <a:blip r:embed="rId3"/>
          <a:srcRect b="31533"/>
          <a:stretch/>
        </p:blipFill>
        <p:spPr>
          <a:xfrm>
            <a:off x="690800" y="1749955"/>
            <a:ext cx="9455964" cy="4156286"/>
          </a:xfrm>
          <a:prstGeom prst="rect">
            <a:avLst/>
          </a:prstGeom>
        </p:spPr>
      </p:pic>
      <p:pic>
        <p:nvPicPr>
          <p:cNvPr id="6" name="图片 5"/>
          <p:cNvPicPr>
            <a:picLocks noChangeAspect="1"/>
          </p:cNvPicPr>
          <p:nvPr/>
        </p:nvPicPr>
        <p:blipFill>
          <a:blip r:embed="rId4"/>
          <a:stretch>
            <a:fillRect/>
          </a:stretch>
        </p:blipFill>
        <p:spPr>
          <a:xfrm>
            <a:off x="7290329" y="1330764"/>
            <a:ext cx="4178618" cy="516223"/>
          </a:xfrm>
          <a:prstGeom prst="rect">
            <a:avLst/>
          </a:prstGeom>
        </p:spPr>
      </p:pic>
      <p:sp>
        <p:nvSpPr>
          <p:cNvPr id="4" name="日期占位符 3"/>
          <p:cNvSpPr>
            <a:spLocks noGrp="1"/>
          </p:cNvSpPr>
          <p:nvPr>
            <p:ph type="dt" sz="half" idx="10"/>
          </p:nvPr>
        </p:nvSpPr>
        <p:spPr/>
        <p:txBody>
          <a:bodyPr/>
          <a:lstStyle/>
          <a:p>
            <a:fld id="{12A8C592-9D2F-465F-9EB9-FF5ED09CC814}" type="datetime1">
              <a:rPr lang="zh-CN" altLang="en-US" smtClean="0"/>
              <a:t>2019-09-05</a:t>
            </a:fld>
            <a:endParaRPr lang="zh-CN" altLang="en-US"/>
          </a:p>
        </p:txBody>
      </p:sp>
      <p:sp>
        <p:nvSpPr>
          <p:cNvPr id="5" name="灯片编号占位符 4"/>
          <p:cNvSpPr>
            <a:spLocks noGrp="1"/>
          </p:cNvSpPr>
          <p:nvPr>
            <p:ph type="sldNum" sz="quarter" idx="12"/>
          </p:nvPr>
        </p:nvSpPr>
        <p:spPr/>
        <p:txBody>
          <a:bodyPr/>
          <a:lstStyle/>
          <a:p>
            <a:fld id="{473EEFB0-B63D-4295-A631-D63A173DC90C}" type="slidenum">
              <a:rPr lang="zh-CN" altLang="en-US" smtClean="0"/>
              <a:t>40</a:t>
            </a:fld>
            <a:endParaRPr lang="zh-CN" altLang="en-US"/>
          </a:p>
        </p:txBody>
      </p:sp>
    </p:spTree>
    <p:extLst>
      <p:ext uri="{BB962C8B-B14F-4D97-AF65-F5344CB8AC3E}">
        <p14:creationId xmlns:p14="http://schemas.microsoft.com/office/powerpoint/2010/main" val="139024642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Step4</a:t>
            </a:r>
            <a:r>
              <a:rPr lang="zh-CN" altLang="en-US" dirty="0"/>
              <a:t>：中间代码生成</a:t>
            </a:r>
          </a:p>
        </p:txBody>
      </p:sp>
      <p:pic>
        <p:nvPicPr>
          <p:cNvPr id="5" name="图片 4"/>
          <p:cNvPicPr>
            <a:picLocks noChangeAspect="1"/>
          </p:cNvPicPr>
          <p:nvPr/>
        </p:nvPicPr>
        <p:blipFill>
          <a:blip r:embed="rId3"/>
          <a:stretch>
            <a:fillRect/>
          </a:stretch>
        </p:blipFill>
        <p:spPr>
          <a:xfrm>
            <a:off x="1314450" y="2145982"/>
            <a:ext cx="9944100" cy="4638675"/>
          </a:xfrm>
          <a:prstGeom prst="rect">
            <a:avLst/>
          </a:prstGeom>
        </p:spPr>
      </p:pic>
      <p:sp>
        <p:nvSpPr>
          <p:cNvPr id="6" name="矩形 5"/>
          <p:cNvSpPr/>
          <p:nvPr/>
        </p:nvSpPr>
        <p:spPr>
          <a:xfrm>
            <a:off x="1225556" y="1653659"/>
            <a:ext cx="3416320" cy="523220"/>
          </a:xfrm>
          <a:prstGeom prst="rect">
            <a:avLst/>
          </a:prstGeom>
        </p:spPr>
        <p:txBody>
          <a:bodyPr wrap="none">
            <a:spAutoFit/>
          </a:bodyPr>
          <a:lstStyle/>
          <a:p>
            <a:r>
              <a:rPr lang="zh-CN" altLang="en-US" sz="2800" dirty="0"/>
              <a:t>中间代码的不同种类</a:t>
            </a:r>
          </a:p>
        </p:txBody>
      </p:sp>
      <p:sp>
        <p:nvSpPr>
          <p:cNvPr id="3" name="日期占位符 2"/>
          <p:cNvSpPr>
            <a:spLocks noGrp="1"/>
          </p:cNvSpPr>
          <p:nvPr>
            <p:ph type="dt" sz="half" idx="10"/>
          </p:nvPr>
        </p:nvSpPr>
        <p:spPr/>
        <p:txBody>
          <a:bodyPr/>
          <a:lstStyle/>
          <a:p>
            <a:fld id="{D7E56B6C-BF11-4294-9700-2BFDA906141A}" type="datetime1">
              <a:rPr lang="zh-CN" altLang="en-US" smtClean="0"/>
              <a:t>2019-09-05</a:t>
            </a:fld>
            <a:endParaRPr lang="zh-CN" altLang="en-US"/>
          </a:p>
        </p:txBody>
      </p:sp>
      <p:sp>
        <p:nvSpPr>
          <p:cNvPr id="4" name="灯片编号占位符 3"/>
          <p:cNvSpPr>
            <a:spLocks noGrp="1"/>
          </p:cNvSpPr>
          <p:nvPr>
            <p:ph type="sldNum" sz="quarter" idx="12"/>
          </p:nvPr>
        </p:nvSpPr>
        <p:spPr/>
        <p:txBody>
          <a:bodyPr/>
          <a:lstStyle/>
          <a:p>
            <a:fld id="{473EEFB0-B63D-4295-A631-D63A173DC90C}" type="slidenum">
              <a:rPr lang="zh-CN" altLang="en-US" smtClean="0"/>
              <a:t>41</a:t>
            </a:fld>
            <a:endParaRPr lang="zh-CN" altLang="en-US"/>
          </a:p>
        </p:txBody>
      </p:sp>
    </p:spTree>
    <p:extLst>
      <p:ext uri="{BB962C8B-B14F-4D97-AF65-F5344CB8AC3E}">
        <p14:creationId xmlns:p14="http://schemas.microsoft.com/office/powerpoint/2010/main" val="421677098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Step4</a:t>
            </a:r>
            <a:r>
              <a:rPr lang="zh-CN" altLang="en-US" dirty="0"/>
              <a:t>：中间代码生成</a:t>
            </a:r>
          </a:p>
        </p:txBody>
      </p:sp>
      <p:pic>
        <p:nvPicPr>
          <p:cNvPr id="4" name="图片 3"/>
          <p:cNvPicPr>
            <a:picLocks noChangeAspect="1"/>
          </p:cNvPicPr>
          <p:nvPr/>
        </p:nvPicPr>
        <p:blipFill>
          <a:blip r:embed="rId2"/>
          <a:stretch>
            <a:fillRect/>
          </a:stretch>
        </p:blipFill>
        <p:spPr>
          <a:xfrm>
            <a:off x="838200" y="1760536"/>
            <a:ext cx="9728200" cy="4843973"/>
          </a:xfrm>
          <a:prstGeom prst="rect">
            <a:avLst/>
          </a:prstGeom>
        </p:spPr>
      </p:pic>
      <p:sp>
        <p:nvSpPr>
          <p:cNvPr id="5" name="日期占位符 4"/>
          <p:cNvSpPr>
            <a:spLocks noGrp="1"/>
          </p:cNvSpPr>
          <p:nvPr>
            <p:ph type="dt" sz="half" idx="10"/>
          </p:nvPr>
        </p:nvSpPr>
        <p:spPr/>
        <p:txBody>
          <a:bodyPr/>
          <a:lstStyle/>
          <a:p>
            <a:fld id="{75247767-D27F-4384-B377-C88867C139C2}" type="datetime1">
              <a:rPr lang="zh-CN" altLang="en-US" smtClean="0"/>
              <a:t>2019-09-05</a:t>
            </a:fld>
            <a:endParaRPr lang="zh-CN" altLang="en-US"/>
          </a:p>
        </p:txBody>
      </p:sp>
      <p:sp>
        <p:nvSpPr>
          <p:cNvPr id="6" name="灯片编号占位符 5"/>
          <p:cNvSpPr>
            <a:spLocks noGrp="1"/>
          </p:cNvSpPr>
          <p:nvPr>
            <p:ph type="sldNum" sz="quarter" idx="12"/>
          </p:nvPr>
        </p:nvSpPr>
        <p:spPr/>
        <p:txBody>
          <a:bodyPr/>
          <a:lstStyle/>
          <a:p>
            <a:fld id="{473EEFB0-B63D-4295-A631-D63A173DC90C}" type="slidenum">
              <a:rPr lang="zh-CN" altLang="en-US" smtClean="0"/>
              <a:t>42</a:t>
            </a:fld>
            <a:endParaRPr lang="zh-CN" altLang="en-US"/>
          </a:p>
        </p:txBody>
      </p:sp>
    </p:spTree>
    <p:extLst>
      <p:ext uri="{BB962C8B-B14F-4D97-AF65-F5344CB8AC3E}">
        <p14:creationId xmlns:p14="http://schemas.microsoft.com/office/powerpoint/2010/main" val="279746134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波兰表示：</a:t>
            </a:r>
            <a:r>
              <a:rPr lang="en-US" altLang="zh-CN" b="1" dirty="0"/>
              <a:t>Lukasiewicz 1929</a:t>
            </a:r>
            <a:r>
              <a:rPr lang="zh-CN" altLang="en-US" dirty="0"/>
              <a:t>年发明 </a:t>
            </a:r>
          </a:p>
        </p:txBody>
      </p:sp>
      <p:pic>
        <p:nvPicPr>
          <p:cNvPr id="4" name="图片 3"/>
          <p:cNvPicPr>
            <a:picLocks noChangeAspect="1"/>
          </p:cNvPicPr>
          <p:nvPr/>
        </p:nvPicPr>
        <p:blipFill>
          <a:blip r:embed="rId3"/>
          <a:stretch>
            <a:fillRect/>
          </a:stretch>
        </p:blipFill>
        <p:spPr>
          <a:xfrm>
            <a:off x="933872" y="1606021"/>
            <a:ext cx="9222388" cy="4870979"/>
          </a:xfrm>
          <a:prstGeom prst="rect">
            <a:avLst/>
          </a:prstGeom>
        </p:spPr>
      </p:pic>
      <p:sp>
        <p:nvSpPr>
          <p:cNvPr id="3" name="日期占位符 2"/>
          <p:cNvSpPr>
            <a:spLocks noGrp="1"/>
          </p:cNvSpPr>
          <p:nvPr>
            <p:ph type="dt" sz="half" idx="10"/>
          </p:nvPr>
        </p:nvSpPr>
        <p:spPr/>
        <p:txBody>
          <a:bodyPr/>
          <a:lstStyle/>
          <a:p>
            <a:fld id="{76F91260-8F9F-46F5-8696-CD0290D3E5F5}" type="datetime1">
              <a:rPr lang="zh-CN" altLang="en-US" smtClean="0"/>
              <a:t>2019-09-05</a:t>
            </a:fld>
            <a:endParaRPr lang="zh-CN" altLang="en-US"/>
          </a:p>
        </p:txBody>
      </p:sp>
      <p:sp>
        <p:nvSpPr>
          <p:cNvPr id="5" name="灯片编号占位符 4"/>
          <p:cNvSpPr>
            <a:spLocks noGrp="1"/>
          </p:cNvSpPr>
          <p:nvPr>
            <p:ph type="sldNum" sz="quarter" idx="12"/>
          </p:nvPr>
        </p:nvSpPr>
        <p:spPr/>
        <p:txBody>
          <a:bodyPr/>
          <a:lstStyle/>
          <a:p>
            <a:fld id="{473EEFB0-B63D-4295-A631-D63A173DC90C}" type="slidenum">
              <a:rPr lang="zh-CN" altLang="en-US" smtClean="0"/>
              <a:t>43</a:t>
            </a:fld>
            <a:endParaRPr lang="zh-CN" altLang="en-US"/>
          </a:p>
        </p:txBody>
      </p:sp>
    </p:spTree>
    <p:extLst>
      <p:ext uri="{BB962C8B-B14F-4D97-AF65-F5344CB8AC3E}">
        <p14:creationId xmlns:p14="http://schemas.microsoft.com/office/powerpoint/2010/main" val="107395890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Step5</a:t>
            </a:r>
            <a:r>
              <a:rPr lang="zh-CN" altLang="en-US" dirty="0"/>
              <a:t>：代码优化</a:t>
            </a:r>
          </a:p>
        </p:txBody>
      </p:sp>
      <p:pic>
        <p:nvPicPr>
          <p:cNvPr id="4" name="图片 3"/>
          <p:cNvPicPr>
            <a:picLocks noChangeAspect="1"/>
          </p:cNvPicPr>
          <p:nvPr/>
        </p:nvPicPr>
        <p:blipFill rotWithShape="1">
          <a:blip r:embed="rId2"/>
          <a:srcRect l="24088" t="6326" r="25726" b="30879"/>
          <a:stretch/>
        </p:blipFill>
        <p:spPr>
          <a:xfrm>
            <a:off x="550333" y="2402520"/>
            <a:ext cx="4478867" cy="3202413"/>
          </a:xfrm>
          <a:prstGeom prst="rect">
            <a:avLst/>
          </a:prstGeom>
        </p:spPr>
      </p:pic>
      <p:pic>
        <p:nvPicPr>
          <p:cNvPr id="5" name="图片 4"/>
          <p:cNvPicPr>
            <a:picLocks noChangeAspect="1"/>
          </p:cNvPicPr>
          <p:nvPr/>
        </p:nvPicPr>
        <p:blipFill>
          <a:blip r:embed="rId3"/>
          <a:stretch>
            <a:fillRect/>
          </a:stretch>
        </p:blipFill>
        <p:spPr>
          <a:xfrm>
            <a:off x="5391150" y="2402520"/>
            <a:ext cx="6109084" cy="2997625"/>
          </a:xfrm>
          <a:prstGeom prst="rect">
            <a:avLst/>
          </a:prstGeom>
        </p:spPr>
      </p:pic>
      <p:sp>
        <p:nvSpPr>
          <p:cNvPr id="6" name="日期占位符 5"/>
          <p:cNvSpPr>
            <a:spLocks noGrp="1"/>
          </p:cNvSpPr>
          <p:nvPr>
            <p:ph type="dt" sz="half" idx="10"/>
          </p:nvPr>
        </p:nvSpPr>
        <p:spPr/>
        <p:txBody>
          <a:bodyPr/>
          <a:lstStyle/>
          <a:p>
            <a:fld id="{0E245D7E-317D-4E0C-B52F-DD1966C9CD04}" type="datetime1">
              <a:rPr lang="zh-CN" altLang="en-US" smtClean="0"/>
              <a:t>2019-09-05</a:t>
            </a:fld>
            <a:endParaRPr lang="zh-CN" altLang="en-US"/>
          </a:p>
        </p:txBody>
      </p:sp>
      <p:sp>
        <p:nvSpPr>
          <p:cNvPr id="7" name="灯片编号占位符 6"/>
          <p:cNvSpPr>
            <a:spLocks noGrp="1"/>
          </p:cNvSpPr>
          <p:nvPr>
            <p:ph type="sldNum" sz="quarter" idx="12"/>
          </p:nvPr>
        </p:nvSpPr>
        <p:spPr/>
        <p:txBody>
          <a:bodyPr/>
          <a:lstStyle/>
          <a:p>
            <a:fld id="{473EEFB0-B63D-4295-A631-D63A173DC90C}" type="slidenum">
              <a:rPr lang="zh-CN" altLang="en-US" smtClean="0"/>
              <a:t>44</a:t>
            </a:fld>
            <a:endParaRPr lang="zh-CN" altLang="en-US"/>
          </a:p>
        </p:txBody>
      </p:sp>
    </p:spTree>
    <p:extLst>
      <p:ext uri="{BB962C8B-B14F-4D97-AF65-F5344CB8AC3E}">
        <p14:creationId xmlns:p14="http://schemas.microsoft.com/office/powerpoint/2010/main" val="334309450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与机器无关的优化</a:t>
            </a:r>
          </a:p>
        </p:txBody>
      </p:sp>
      <p:pic>
        <p:nvPicPr>
          <p:cNvPr id="4" name="图片 3"/>
          <p:cNvPicPr>
            <a:picLocks noChangeAspect="1"/>
          </p:cNvPicPr>
          <p:nvPr/>
        </p:nvPicPr>
        <p:blipFill>
          <a:blip r:embed="rId2"/>
          <a:stretch>
            <a:fillRect/>
          </a:stretch>
        </p:blipFill>
        <p:spPr>
          <a:xfrm>
            <a:off x="838200" y="1750483"/>
            <a:ext cx="8803370" cy="4455583"/>
          </a:xfrm>
          <a:prstGeom prst="rect">
            <a:avLst/>
          </a:prstGeom>
        </p:spPr>
      </p:pic>
      <p:sp>
        <p:nvSpPr>
          <p:cNvPr id="5" name="日期占位符 4"/>
          <p:cNvSpPr>
            <a:spLocks noGrp="1"/>
          </p:cNvSpPr>
          <p:nvPr>
            <p:ph type="dt" sz="half" idx="10"/>
          </p:nvPr>
        </p:nvSpPr>
        <p:spPr/>
        <p:txBody>
          <a:bodyPr/>
          <a:lstStyle/>
          <a:p>
            <a:fld id="{371A8D48-5379-425C-AC78-BC2778C55D9C}" type="datetime1">
              <a:rPr lang="zh-CN" altLang="en-US" smtClean="0"/>
              <a:t>2019-09-05</a:t>
            </a:fld>
            <a:endParaRPr lang="zh-CN" altLang="en-US"/>
          </a:p>
        </p:txBody>
      </p:sp>
      <p:sp>
        <p:nvSpPr>
          <p:cNvPr id="6" name="灯片编号占位符 5"/>
          <p:cNvSpPr>
            <a:spLocks noGrp="1"/>
          </p:cNvSpPr>
          <p:nvPr>
            <p:ph type="sldNum" sz="quarter" idx="12"/>
          </p:nvPr>
        </p:nvSpPr>
        <p:spPr/>
        <p:txBody>
          <a:bodyPr/>
          <a:lstStyle/>
          <a:p>
            <a:fld id="{473EEFB0-B63D-4295-A631-D63A173DC90C}" type="slidenum">
              <a:rPr lang="zh-CN" altLang="en-US" smtClean="0"/>
              <a:t>45</a:t>
            </a:fld>
            <a:endParaRPr lang="zh-CN" altLang="en-US"/>
          </a:p>
        </p:txBody>
      </p:sp>
    </p:spTree>
    <p:extLst>
      <p:ext uri="{BB962C8B-B14F-4D97-AF65-F5344CB8AC3E}">
        <p14:creationId xmlns:p14="http://schemas.microsoft.com/office/powerpoint/2010/main" val="427463557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与机器有关的优化</a:t>
            </a:r>
          </a:p>
        </p:txBody>
      </p:sp>
      <p:pic>
        <p:nvPicPr>
          <p:cNvPr id="4" name="图片 3"/>
          <p:cNvPicPr>
            <a:picLocks noChangeAspect="1"/>
          </p:cNvPicPr>
          <p:nvPr/>
        </p:nvPicPr>
        <p:blipFill>
          <a:blip r:embed="rId2"/>
          <a:stretch>
            <a:fillRect/>
          </a:stretch>
        </p:blipFill>
        <p:spPr>
          <a:xfrm>
            <a:off x="694266" y="1775355"/>
            <a:ext cx="8566150" cy="4500664"/>
          </a:xfrm>
          <a:prstGeom prst="rect">
            <a:avLst/>
          </a:prstGeom>
        </p:spPr>
      </p:pic>
      <p:sp>
        <p:nvSpPr>
          <p:cNvPr id="5" name="日期占位符 4"/>
          <p:cNvSpPr>
            <a:spLocks noGrp="1"/>
          </p:cNvSpPr>
          <p:nvPr>
            <p:ph type="dt" sz="half" idx="10"/>
          </p:nvPr>
        </p:nvSpPr>
        <p:spPr/>
        <p:txBody>
          <a:bodyPr/>
          <a:lstStyle/>
          <a:p>
            <a:fld id="{47BAEEAE-348D-4387-9A83-682ADC9B5956}" type="datetime1">
              <a:rPr lang="zh-CN" altLang="en-US" smtClean="0"/>
              <a:t>2019-09-05</a:t>
            </a:fld>
            <a:endParaRPr lang="zh-CN" altLang="en-US"/>
          </a:p>
        </p:txBody>
      </p:sp>
      <p:sp>
        <p:nvSpPr>
          <p:cNvPr id="6" name="灯片编号占位符 5"/>
          <p:cNvSpPr>
            <a:spLocks noGrp="1"/>
          </p:cNvSpPr>
          <p:nvPr>
            <p:ph type="sldNum" sz="quarter" idx="12"/>
          </p:nvPr>
        </p:nvSpPr>
        <p:spPr/>
        <p:txBody>
          <a:bodyPr/>
          <a:lstStyle/>
          <a:p>
            <a:fld id="{473EEFB0-B63D-4295-A631-D63A173DC90C}" type="slidenum">
              <a:rPr lang="zh-CN" altLang="en-US" smtClean="0"/>
              <a:t>46</a:t>
            </a:fld>
            <a:endParaRPr lang="zh-CN" altLang="en-US"/>
          </a:p>
        </p:txBody>
      </p:sp>
    </p:spTree>
    <p:extLst>
      <p:ext uri="{BB962C8B-B14F-4D97-AF65-F5344CB8AC3E}">
        <p14:creationId xmlns:p14="http://schemas.microsoft.com/office/powerpoint/2010/main" val="390330940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Step6</a:t>
            </a:r>
            <a:r>
              <a:rPr lang="zh-CN" altLang="en-US" dirty="0"/>
              <a:t>：代码生成</a:t>
            </a:r>
          </a:p>
        </p:txBody>
      </p:sp>
      <p:pic>
        <p:nvPicPr>
          <p:cNvPr id="3" name="图片 2"/>
          <p:cNvPicPr>
            <a:picLocks noChangeAspect="1"/>
          </p:cNvPicPr>
          <p:nvPr/>
        </p:nvPicPr>
        <p:blipFill rotWithShape="1">
          <a:blip r:embed="rId3"/>
          <a:srcRect l="31009" r="11490" b="42409"/>
          <a:stretch/>
        </p:blipFill>
        <p:spPr>
          <a:xfrm>
            <a:off x="677333" y="2153238"/>
            <a:ext cx="4326467" cy="3104563"/>
          </a:xfrm>
          <a:prstGeom prst="rect">
            <a:avLst/>
          </a:prstGeom>
        </p:spPr>
      </p:pic>
      <p:pic>
        <p:nvPicPr>
          <p:cNvPr id="4" name="图片 3"/>
          <p:cNvPicPr>
            <a:picLocks noChangeAspect="1"/>
          </p:cNvPicPr>
          <p:nvPr/>
        </p:nvPicPr>
        <p:blipFill>
          <a:blip r:embed="rId4"/>
          <a:stretch>
            <a:fillRect/>
          </a:stretch>
        </p:blipFill>
        <p:spPr>
          <a:xfrm>
            <a:off x="5254625" y="2243666"/>
            <a:ext cx="5862881" cy="3236971"/>
          </a:xfrm>
          <a:prstGeom prst="rect">
            <a:avLst/>
          </a:prstGeom>
        </p:spPr>
      </p:pic>
      <p:sp>
        <p:nvSpPr>
          <p:cNvPr id="5" name="日期占位符 4"/>
          <p:cNvSpPr>
            <a:spLocks noGrp="1"/>
          </p:cNvSpPr>
          <p:nvPr>
            <p:ph type="dt" sz="half" idx="10"/>
          </p:nvPr>
        </p:nvSpPr>
        <p:spPr/>
        <p:txBody>
          <a:bodyPr/>
          <a:lstStyle/>
          <a:p>
            <a:fld id="{E8165988-9EE2-475C-97ED-095C5FF7D040}" type="datetime1">
              <a:rPr lang="zh-CN" altLang="en-US" smtClean="0"/>
              <a:t>2019-09-05</a:t>
            </a:fld>
            <a:endParaRPr lang="zh-CN" altLang="en-US"/>
          </a:p>
        </p:txBody>
      </p:sp>
      <p:sp>
        <p:nvSpPr>
          <p:cNvPr id="6" name="灯片编号占位符 5"/>
          <p:cNvSpPr>
            <a:spLocks noGrp="1"/>
          </p:cNvSpPr>
          <p:nvPr>
            <p:ph type="sldNum" sz="quarter" idx="12"/>
          </p:nvPr>
        </p:nvSpPr>
        <p:spPr/>
        <p:txBody>
          <a:bodyPr/>
          <a:lstStyle/>
          <a:p>
            <a:fld id="{473EEFB0-B63D-4295-A631-D63A173DC90C}" type="slidenum">
              <a:rPr lang="zh-CN" altLang="en-US" smtClean="0"/>
              <a:t>47</a:t>
            </a:fld>
            <a:endParaRPr lang="zh-CN" altLang="en-US"/>
          </a:p>
        </p:txBody>
      </p:sp>
    </p:spTree>
    <p:extLst>
      <p:ext uri="{BB962C8B-B14F-4D97-AF65-F5344CB8AC3E}">
        <p14:creationId xmlns:p14="http://schemas.microsoft.com/office/powerpoint/2010/main" val="211519247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其他部分</a:t>
            </a:r>
            <a:r>
              <a:rPr lang="en-US" altLang="zh-CN" dirty="0"/>
              <a:t>1</a:t>
            </a:r>
            <a:r>
              <a:rPr lang="zh-CN" altLang="en-US" dirty="0"/>
              <a:t>：表格管理</a:t>
            </a:r>
          </a:p>
        </p:txBody>
      </p:sp>
      <p:pic>
        <p:nvPicPr>
          <p:cNvPr id="4" name="图片 3"/>
          <p:cNvPicPr>
            <a:picLocks noChangeAspect="1"/>
          </p:cNvPicPr>
          <p:nvPr/>
        </p:nvPicPr>
        <p:blipFill>
          <a:blip r:embed="rId3"/>
          <a:stretch>
            <a:fillRect/>
          </a:stretch>
        </p:blipFill>
        <p:spPr>
          <a:xfrm>
            <a:off x="899809" y="1824814"/>
            <a:ext cx="8828693" cy="4533653"/>
          </a:xfrm>
          <a:prstGeom prst="rect">
            <a:avLst/>
          </a:prstGeom>
        </p:spPr>
      </p:pic>
      <p:sp>
        <p:nvSpPr>
          <p:cNvPr id="5" name="日期占位符 4"/>
          <p:cNvSpPr>
            <a:spLocks noGrp="1"/>
          </p:cNvSpPr>
          <p:nvPr>
            <p:ph type="dt" sz="half" idx="10"/>
          </p:nvPr>
        </p:nvSpPr>
        <p:spPr/>
        <p:txBody>
          <a:bodyPr/>
          <a:lstStyle/>
          <a:p>
            <a:fld id="{827EAB31-8CC3-4E3D-A2D2-60F24341D3FA}" type="datetime1">
              <a:rPr lang="zh-CN" altLang="en-US" smtClean="0"/>
              <a:t>2019-09-05</a:t>
            </a:fld>
            <a:endParaRPr lang="zh-CN" altLang="en-US"/>
          </a:p>
        </p:txBody>
      </p:sp>
      <p:sp>
        <p:nvSpPr>
          <p:cNvPr id="6" name="灯片编号占位符 5"/>
          <p:cNvSpPr>
            <a:spLocks noGrp="1"/>
          </p:cNvSpPr>
          <p:nvPr>
            <p:ph type="sldNum" sz="quarter" idx="12"/>
          </p:nvPr>
        </p:nvSpPr>
        <p:spPr/>
        <p:txBody>
          <a:bodyPr/>
          <a:lstStyle/>
          <a:p>
            <a:fld id="{473EEFB0-B63D-4295-A631-D63A173DC90C}" type="slidenum">
              <a:rPr lang="zh-CN" altLang="en-US" smtClean="0"/>
              <a:t>48</a:t>
            </a:fld>
            <a:endParaRPr lang="zh-CN" altLang="en-US"/>
          </a:p>
        </p:txBody>
      </p:sp>
    </p:spTree>
    <p:extLst>
      <p:ext uri="{BB962C8B-B14F-4D97-AF65-F5344CB8AC3E}">
        <p14:creationId xmlns:p14="http://schemas.microsoft.com/office/powerpoint/2010/main" val="161158310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其他部分</a:t>
            </a:r>
            <a:r>
              <a:rPr lang="en-US" altLang="zh-CN" dirty="0"/>
              <a:t>2</a:t>
            </a:r>
            <a:r>
              <a:rPr lang="zh-CN" altLang="en-US" dirty="0"/>
              <a:t>：错误处理</a:t>
            </a:r>
          </a:p>
        </p:txBody>
      </p:sp>
      <p:pic>
        <p:nvPicPr>
          <p:cNvPr id="3" name="图片 2"/>
          <p:cNvPicPr>
            <a:picLocks noChangeAspect="1"/>
          </p:cNvPicPr>
          <p:nvPr/>
        </p:nvPicPr>
        <p:blipFill>
          <a:blip r:embed="rId2"/>
          <a:stretch>
            <a:fillRect/>
          </a:stretch>
        </p:blipFill>
        <p:spPr>
          <a:xfrm>
            <a:off x="707796" y="2042506"/>
            <a:ext cx="8985501" cy="2986694"/>
          </a:xfrm>
          <a:prstGeom prst="rect">
            <a:avLst/>
          </a:prstGeom>
        </p:spPr>
      </p:pic>
      <p:sp>
        <p:nvSpPr>
          <p:cNvPr id="5" name="日期占位符 4"/>
          <p:cNvSpPr>
            <a:spLocks noGrp="1"/>
          </p:cNvSpPr>
          <p:nvPr>
            <p:ph type="dt" sz="half" idx="10"/>
          </p:nvPr>
        </p:nvSpPr>
        <p:spPr/>
        <p:txBody>
          <a:bodyPr/>
          <a:lstStyle/>
          <a:p>
            <a:fld id="{C6630FF7-F1E7-4091-9756-3A176269D679}" type="datetime1">
              <a:rPr lang="zh-CN" altLang="en-US" smtClean="0"/>
              <a:t>2019-09-05</a:t>
            </a:fld>
            <a:endParaRPr lang="zh-CN" altLang="en-US"/>
          </a:p>
        </p:txBody>
      </p:sp>
      <p:sp>
        <p:nvSpPr>
          <p:cNvPr id="6" name="灯片编号占位符 5"/>
          <p:cNvSpPr>
            <a:spLocks noGrp="1"/>
          </p:cNvSpPr>
          <p:nvPr>
            <p:ph type="sldNum" sz="quarter" idx="12"/>
          </p:nvPr>
        </p:nvSpPr>
        <p:spPr/>
        <p:txBody>
          <a:bodyPr/>
          <a:lstStyle/>
          <a:p>
            <a:fld id="{473EEFB0-B63D-4295-A631-D63A173DC90C}" type="slidenum">
              <a:rPr lang="zh-CN" altLang="en-US" smtClean="0"/>
              <a:t>49</a:t>
            </a:fld>
            <a:endParaRPr lang="zh-CN" altLang="en-US"/>
          </a:p>
        </p:txBody>
      </p:sp>
    </p:spTree>
    <p:extLst>
      <p:ext uri="{BB962C8B-B14F-4D97-AF65-F5344CB8AC3E}">
        <p14:creationId xmlns:p14="http://schemas.microsoft.com/office/powerpoint/2010/main" val="27748847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编译原理是一门好课</a:t>
            </a:r>
          </a:p>
        </p:txBody>
      </p:sp>
      <p:sp>
        <p:nvSpPr>
          <p:cNvPr id="3" name="内容占位符 2"/>
          <p:cNvSpPr>
            <a:spLocks noGrp="1"/>
          </p:cNvSpPr>
          <p:nvPr>
            <p:ph idx="1"/>
          </p:nvPr>
        </p:nvSpPr>
        <p:spPr/>
        <p:txBody>
          <a:bodyPr>
            <a:noAutofit/>
          </a:bodyPr>
          <a:lstStyle/>
          <a:p>
            <a:pPr>
              <a:lnSpc>
                <a:spcPct val="150000"/>
              </a:lnSpc>
            </a:pPr>
            <a:r>
              <a:rPr lang="zh-CN" altLang="en-US" sz="2400" dirty="0">
                <a:latin typeface="宋体" panose="02010600030101010101" pitchFamily="2" charset="-122"/>
              </a:rPr>
              <a:t>在系统级上认识算法、系统的设计</a:t>
            </a:r>
          </a:p>
          <a:p>
            <a:pPr lvl="1">
              <a:lnSpc>
                <a:spcPct val="150000"/>
              </a:lnSpc>
            </a:pPr>
            <a:r>
              <a:rPr lang="zh-CN" altLang="en-US" sz="2000" dirty="0">
                <a:latin typeface="宋体" panose="02010600030101010101" pitchFamily="2" charset="-122"/>
              </a:rPr>
              <a:t>把握一个具有相当规模的系统</a:t>
            </a:r>
            <a:endParaRPr lang="en-US" altLang="zh-CN" sz="2000" dirty="0">
              <a:latin typeface="宋体" panose="02010600030101010101" pitchFamily="2" charset="-122"/>
            </a:endParaRPr>
          </a:p>
          <a:p>
            <a:pPr lvl="1">
              <a:lnSpc>
                <a:spcPct val="150000"/>
              </a:lnSpc>
            </a:pPr>
            <a:r>
              <a:rPr lang="en-US" altLang="zh-CN" sz="2000" dirty="0">
                <a:latin typeface="宋体" panose="02010600030101010101" pitchFamily="2" charset="-122"/>
              </a:rPr>
              <a:t>“</a:t>
            </a:r>
            <a:r>
              <a:rPr lang="zh-CN" altLang="en-US" sz="2000" dirty="0">
                <a:latin typeface="宋体" panose="02010600030101010101" pitchFamily="2" charset="-122"/>
              </a:rPr>
              <a:t>自顶向下”和“自底向上”的系统设计方法</a:t>
            </a:r>
          </a:p>
          <a:p>
            <a:pPr lvl="1">
              <a:lnSpc>
                <a:spcPct val="150000"/>
              </a:lnSpc>
            </a:pPr>
            <a:r>
              <a:rPr lang="zh-CN" altLang="en-US" sz="2000" dirty="0">
                <a:latin typeface="宋体" panose="02010600030101010101" pitchFamily="2" charset="-122"/>
              </a:rPr>
              <a:t>对其思想、方法、实现的全方位讨论</a:t>
            </a:r>
          </a:p>
          <a:p>
            <a:pPr>
              <a:lnSpc>
                <a:spcPct val="150000"/>
              </a:lnSpc>
            </a:pPr>
            <a:r>
              <a:rPr lang="zh-CN" altLang="en-US" sz="2400" dirty="0">
                <a:latin typeface="宋体" panose="02010600030101010101" pitchFamily="2" charset="-122"/>
              </a:rPr>
              <a:t>进一步培养“计算思维能力”</a:t>
            </a:r>
          </a:p>
          <a:p>
            <a:pPr lvl="1">
              <a:lnSpc>
                <a:spcPct val="150000"/>
              </a:lnSpc>
            </a:pPr>
            <a:r>
              <a:rPr lang="zh-CN" altLang="en-US" sz="2000" dirty="0">
                <a:latin typeface="宋体" panose="02010600030101010101" pitchFamily="2" charset="-122"/>
              </a:rPr>
              <a:t>深入理解软件系统的非物理性质</a:t>
            </a:r>
          </a:p>
          <a:p>
            <a:pPr lvl="1">
              <a:lnSpc>
                <a:spcPct val="150000"/>
              </a:lnSpc>
            </a:pPr>
            <a:r>
              <a:rPr lang="zh-CN" altLang="en-US" sz="2000" dirty="0">
                <a:latin typeface="宋体" panose="02010600030101010101" pitchFamily="2" charset="-122"/>
              </a:rPr>
              <a:t>培养抽象思维能力和逻辑思维能力</a:t>
            </a:r>
          </a:p>
          <a:p>
            <a:pPr lvl="1">
              <a:lnSpc>
                <a:spcPct val="150000"/>
              </a:lnSpc>
            </a:pPr>
            <a:r>
              <a:rPr lang="zh-CN" altLang="en-US" sz="2000" dirty="0">
                <a:latin typeface="宋体" panose="02010600030101010101" pitchFamily="2" charset="-122"/>
              </a:rPr>
              <a:t>训练对复杂数据结构的设计和操纵能力</a:t>
            </a:r>
          </a:p>
        </p:txBody>
      </p:sp>
      <p:sp>
        <p:nvSpPr>
          <p:cNvPr id="4" name="日期占位符 3"/>
          <p:cNvSpPr>
            <a:spLocks noGrp="1"/>
          </p:cNvSpPr>
          <p:nvPr>
            <p:ph type="dt" sz="half" idx="10"/>
          </p:nvPr>
        </p:nvSpPr>
        <p:spPr/>
        <p:txBody>
          <a:bodyPr/>
          <a:lstStyle/>
          <a:p>
            <a:fld id="{C1A1F584-3AD0-419B-9CF4-77A146F53E14}" type="datetime1">
              <a:rPr lang="zh-CN" altLang="en-US" smtClean="0"/>
              <a:t>2019-09-05</a:t>
            </a:fld>
            <a:endParaRPr lang="zh-CN" altLang="en-US"/>
          </a:p>
        </p:txBody>
      </p:sp>
      <p:sp>
        <p:nvSpPr>
          <p:cNvPr id="5" name="灯片编号占位符 4"/>
          <p:cNvSpPr>
            <a:spLocks noGrp="1"/>
          </p:cNvSpPr>
          <p:nvPr>
            <p:ph type="sldNum" sz="quarter" idx="12"/>
          </p:nvPr>
        </p:nvSpPr>
        <p:spPr/>
        <p:txBody>
          <a:bodyPr/>
          <a:lstStyle/>
          <a:p>
            <a:fld id="{473EEFB0-B63D-4295-A631-D63A173DC90C}" type="slidenum">
              <a:rPr lang="zh-CN" altLang="en-US" smtClean="0"/>
              <a:t>5</a:t>
            </a:fld>
            <a:endParaRPr lang="zh-CN" altLang="en-US"/>
          </a:p>
        </p:txBody>
      </p:sp>
      <p:pic>
        <p:nvPicPr>
          <p:cNvPr id="4098" name="Picture 2" descr="http://www.phoronix.net/image.php?id=0x2015&amp;image=gcc_2014_gitstats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96728" y="3517691"/>
            <a:ext cx="5266582" cy="2081404"/>
          </a:xfrm>
          <a:prstGeom prst="rect">
            <a:avLst/>
          </a:prstGeom>
          <a:noFill/>
          <a:extLst>
            <a:ext uri="{909E8E84-426E-40DD-AFC4-6F175D3DCCD1}">
              <a14:hiddenFill xmlns:a14="http://schemas.microsoft.com/office/drawing/2010/main">
                <a:solidFill>
                  <a:srgbClr val="FFFFFF"/>
                </a:solidFill>
              </a14:hiddenFill>
            </a:ext>
          </a:extLst>
        </p:spPr>
      </p:pic>
      <p:pic>
        <p:nvPicPr>
          <p:cNvPr id="6" name="图片 5"/>
          <p:cNvPicPr>
            <a:picLocks noChangeAspect="1"/>
          </p:cNvPicPr>
          <p:nvPr/>
        </p:nvPicPr>
        <p:blipFill>
          <a:blip r:embed="rId4"/>
          <a:stretch>
            <a:fillRect/>
          </a:stretch>
        </p:blipFill>
        <p:spPr>
          <a:xfrm>
            <a:off x="6496728" y="2225562"/>
            <a:ext cx="5684653" cy="1069748"/>
          </a:xfrm>
          <a:prstGeom prst="rect">
            <a:avLst/>
          </a:prstGeom>
        </p:spPr>
      </p:pic>
    </p:spTree>
    <p:extLst>
      <p:ext uri="{BB962C8B-B14F-4D97-AF65-F5344CB8AC3E}">
        <p14:creationId xmlns:p14="http://schemas.microsoft.com/office/powerpoint/2010/main" val="277215228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4914" name="Rectangle 2"/>
          <p:cNvSpPr>
            <a:spLocks noGrp="1" noChangeArrowheads="1"/>
          </p:cNvSpPr>
          <p:nvPr>
            <p:ph type="title"/>
          </p:nvPr>
        </p:nvSpPr>
        <p:spPr/>
        <p:txBody>
          <a:bodyPr>
            <a:normAutofit/>
          </a:bodyPr>
          <a:lstStyle/>
          <a:p>
            <a:r>
              <a:rPr lang="zh-CN" altLang="en-US" dirty="0"/>
              <a:t>小结：总体结构</a:t>
            </a:r>
          </a:p>
        </p:txBody>
      </p:sp>
      <p:sp>
        <p:nvSpPr>
          <p:cNvPr id="42" name="日期占位符 3"/>
          <p:cNvSpPr>
            <a:spLocks noGrp="1"/>
          </p:cNvSpPr>
          <p:nvPr>
            <p:ph type="dt" sz="half" idx="10"/>
          </p:nvPr>
        </p:nvSpPr>
        <p:spPr/>
        <p:txBody>
          <a:bodyPr/>
          <a:lstStyle/>
          <a:p>
            <a:fld id="{2B148406-E4E7-4753-87F6-CF1160B1DE98}" type="datetime1">
              <a:rPr lang="zh-CN" altLang="en-US" smtClean="0"/>
              <a:t>2019-09-05</a:t>
            </a:fld>
            <a:endParaRPr lang="en-US" altLang="zh-CN"/>
          </a:p>
        </p:txBody>
      </p:sp>
      <p:sp>
        <p:nvSpPr>
          <p:cNvPr id="44" name="灯片编号占位符 5"/>
          <p:cNvSpPr>
            <a:spLocks noGrp="1"/>
          </p:cNvSpPr>
          <p:nvPr>
            <p:ph type="sldNum" sz="quarter" idx="12"/>
          </p:nvPr>
        </p:nvSpPr>
        <p:spPr/>
        <p:txBody>
          <a:bodyPr/>
          <a:lstStyle/>
          <a:p>
            <a:fld id="{22815EA4-E1A3-4B84-9755-DCFA941B9AA6}" type="slidenum">
              <a:rPr lang="en-US" altLang="zh-CN"/>
              <a:pPr/>
              <a:t>50</a:t>
            </a:fld>
            <a:endParaRPr lang="en-US" altLang="zh-CN"/>
          </a:p>
        </p:txBody>
      </p:sp>
      <p:sp>
        <p:nvSpPr>
          <p:cNvPr id="934915" name="Rectangle 3"/>
          <p:cNvSpPr>
            <a:spLocks noChangeArrowheads="1"/>
          </p:cNvSpPr>
          <p:nvPr/>
        </p:nvSpPr>
        <p:spPr bwMode="auto">
          <a:xfrm>
            <a:off x="4495800" y="5791200"/>
            <a:ext cx="2895600" cy="609600"/>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2075" tIns="46038" rIns="92075" bIns="46038"/>
          <a:lstStyle>
            <a:lvl1pPr marL="342900" indent="-342900">
              <a:defRPr kumimoji="1" sz="2400">
                <a:solidFill>
                  <a:schemeClr val="tx1"/>
                </a:solidFill>
                <a:latin typeface="Times New Roman" panose="02020603050405020304" pitchFamily="18" charset="0"/>
                <a:ea typeface="宋体" panose="02010600030101010101" pitchFamily="2" charset="-122"/>
              </a:defRPr>
            </a:lvl1pPr>
            <a:lvl2pPr marL="742950" indent="-285750">
              <a:defRPr kumimoji="1" sz="2400">
                <a:solidFill>
                  <a:schemeClr val="tx1"/>
                </a:solidFill>
                <a:latin typeface="Times New Roman" panose="02020603050405020304" pitchFamily="18" charset="0"/>
                <a:ea typeface="宋体" panose="02010600030101010101" pitchFamily="2" charset="-122"/>
              </a:defRPr>
            </a:lvl2pPr>
            <a:lvl3pPr marL="1143000" indent="-228600">
              <a:defRPr kumimoji="1" sz="2400">
                <a:solidFill>
                  <a:schemeClr val="tx1"/>
                </a:solidFill>
                <a:latin typeface="Times New Roman" panose="02020603050405020304" pitchFamily="18" charset="0"/>
                <a:ea typeface="宋体" panose="02010600030101010101" pitchFamily="2" charset="-122"/>
              </a:defRPr>
            </a:lvl3pPr>
            <a:lvl4pPr marL="1600200" indent="-228600">
              <a:defRPr kumimoji="1" sz="2400">
                <a:solidFill>
                  <a:schemeClr val="tx1"/>
                </a:solidFill>
                <a:latin typeface="Times New Roman" panose="02020603050405020304" pitchFamily="18" charset="0"/>
                <a:ea typeface="宋体" panose="02010600030101010101" pitchFamily="2" charset="-122"/>
              </a:defRPr>
            </a:lvl4pPr>
            <a:lvl5pPr marL="2057400" indent="-228600">
              <a:defRPr kumimoji="1" sz="2400">
                <a:solidFill>
                  <a:schemeClr val="tx1"/>
                </a:solidFill>
                <a:latin typeface="Times New Roman" panose="02020603050405020304" pitchFamily="18" charset="0"/>
                <a:ea typeface="宋体" panose="02010600030101010101" pitchFamily="2" charset="-122"/>
              </a:defRPr>
            </a:lvl5pPr>
            <a:lvl6pPr marL="25146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0" hangingPunct="0">
              <a:spcBef>
                <a:spcPct val="20000"/>
              </a:spcBef>
              <a:buClr>
                <a:schemeClr val="tx2"/>
              </a:buClr>
              <a:buSzPct val="75000"/>
              <a:buFont typeface="Monotype Sorts" panose="05010101010101010101" pitchFamily="2" charset="2"/>
              <a:buNone/>
            </a:pPr>
            <a:r>
              <a:rPr lang="zh-CN" altLang="en-US" sz="2800" b="1">
                <a:effectLst>
                  <a:outerShdw blurRad="38100" dist="38100" dir="2700000" algn="tl">
                    <a:srgbClr val="C0C0C0"/>
                  </a:outerShdw>
                </a:effectLst>
              </a:rPr>
              <a:t>目标代码生成器</a:t>
            </a:r>
          </a:p>
        </p:txBody>
      </p:sp>
      <p:sp>
        <p:nvSpPr>
          <p:cNvPr id="934916" name="Rectangle 4"/>
          <p:cNvSpPr>
            <a:spLocks noChangeArrowheads="1"/>
          </p:cNvSpPr>
          <p:nvPr/>
        </p:nvSpPr>
        <p:spPr bwMode="auto">
          <a:xfrm>
            <a:off x="4876800" y="4724400"/>
            <a:ext cx="2057400" cy="609600"/>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2075" tIns="46038" rIns="92075" bIns="46038"/>
          <a:lstStyle>
            <a:lvl1pPr marL="342900" indent="-342900">
              <a:defRPr kumimoji="1" sz="2400">
                <a:solidFill>
                  <a:schemeClr val="tx1"/>
                </a:solidFill>
                <a:latin typeface="Times New Roman" panose="02020603050405020304" pitchFamily="18" charset="0"/>
                <a:ea typeface="宋体" panose="02010600030101010101" pitchFamily="2" charset="-122"/>
              </a:defRPr>
            </a:lvl1pPr>
            <a:lvl2pPr marL="742950" indent="-285750">
              <a:defRPr kumimoji="1" sz="2400">
                <a:solidFill>
                  <a:schemeClr val="tx1"/>
                </a:solidFill>
                <a:latin typeface="Times New Roman" panose="02020603050405020304" pitchFamily="18" charset="0"/>
                <a:ea typeface="宋体" panose="02010600030101010101" pitchFamily="2" charset="-122"/>
              </a:defRPr>
            </a:lvl2pPr>
            <a:lvl3pPr marL="1143000" indent="-228600">
              <a:defRPr kumimoji="1" sz="2400">
                <a:solidFill>
                  <a:schemeClr val="tx1"/>
                </a:solidFill>
                <a:latin typeface="Times New Roman" panose="02020603050405020304" pitchFamily="18" charset="0"/>
                <a:ea typeface="宋体" panose="02010600030101010101" pitchFamily="2" charset="-122"/>
              </a:defRPr>
            </a:lvl3pPr>
            <a:lvl4pPr marL="1600200" indent="-228600">
              <a:defRPr kumimoji="1" sz="2400">
                <a:solidFill>
                  <a:schemeClr val="tx1"/>
                </a:solidFill>
                <a:latin typeface="Times New Roman" panose="02020603050405020304" pitchFamily="18" charset="0"/>
                <a:ea typeface="宋体" panose="02010600030101010101" pitchFamily="2" charset="-122"/>
              </a:defRPr>
            </a:lvl4pPr>
            <a:lvl5pPr marL="2057400" indent="-228600">
              <a:defRPr kumimoji="1" sz="2400">
                <a:solidFill>
                  <a:schemeClr val="tx1"/>
                </a:solidFill>
                <a:latin typeface="Times New Roman" panose="02020603050405020304" pitchFamily="18" charset="0"/>
                <a:ea typeface="宋体" panose="02010600030101010101" pitchFamily="2" charset="-122"/>
              </a:defRPr>
            </a:lvl5pPr>
            <a:lvl6pPr marL="25146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0" hangingPunct="0">
              <a:spcBef>
                <a:spcPct val="20000"/>
              </a:spcBef>
              <a:buClr>
                <a:schemeClr val="tx2"/>
              </a:buClr>
              <a:buSzPct val="75000"/>
              <a:buFont typeface="Monotype Sorts" panose="05010101010101010101" pitchFamily="2" charset="2"/>
              <a:buNone/>
            </a:pPr>
            <a:r>
              <a:rPr lang="zh-CN" altLang="en-US" sz="2800" b="1">
                <a:effectLst>
                  <a:outerShdw blurRad="38100" dist="38100" dir="2700000" algn="tl">
                    <a:srgbClr val="C0C0C0"/>
                  </a:outerShdw>
                </a:effectLst>
              </a:rPr>
              <a:t>代码优化器</a:t>
            </a:r>
          </a:p>
        </p:txBody>
      </p:sp>
      <p:sp>
        <p:nvSpPr>
          <p:cNvPr id="934917" name="Rectangle 5"/>
          <p:cNvSpPr>
            <a:spLocks noChangeArrowheads="1"/>
          </p:cNvSpPr>
          <p:nvPr/>
        </p:nvSpPr>
        <p:spPr bwMode="auto">
          <a:xfrm>
            <a:off x="3886200" y="3657600"/>
            <a:ext cx="4495800" cy="609600"/>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2075" tIns="46038" rIns="92075" bIns="46038"/>
          <a:lstStyle>
            <a:lvl1pPr marL="342900" indent="-342900">
              <a:defRPr kumimoji="1" sz="2400">
                <a:solidFill>
                  <a:schemeClr val="tx1"/>
                </a:solidFill>
                <a:latin typeface="Times New Roman" panose="02020603050405020304" pitchFamily="18" charset="0"/>
                <a:ea typeface="宋体" panose="02010600030101010101" pitchFamily="2" charset="-122"/>
              </a:defRPr>
            </a:lvl1pPr>
            <a:lvl2pPr marL="742950" indent="-285750">
              <a:defRPr kumimoji="1" sz="2400">
                <a:solidFill>
                  <a:schemeClr val="tx1"/>
                </a:solidFill>
                <a:latin typeface="Times New Roman" panose="02020603050405020304" pitchFamily="18" charset="0"/>
                <a:ea typeface="宋体" panose="02010600030101010101" pitchFamily="2" charset="-122"/>
              </a:defRPr>
            </a:lvl2pPr>
            <a:lvl3pPr marL="1143000" indent="-228600">
              <a:defRPr kumimoji="1" sz="2400">
                <a:solidFill>
                  <a:schemeClr val="tx1"/>
                </a:solidFill>
                <a:latin typeface="Times New Roman" panose="02020603050405020304" pitchFamily="18" charset="0"/>
                <a:ea typeface="宋体" panose="02010600030101010101" pitchFamily="2" charset="-122"/>
              </a:defRPr>
            </a:lvl3pPr>
            <a:lvl4pPr marL="1600200" indent="-228600">
              <a:defRPr kumimoji="1" sz="2400">
                <a:solidFill>
                  <a:schemeClr val="tx1"/>
                </a:solidFill>
                <a:latin typeface="Times New Roman" panose="02020603050405020304" pitchFamily="18" charset="0"/>
                <a:ea typeface="宋体" panose="02010600030101010101" pitchFamily="2" charset="-122"/>
              </a:defRPr>
            </a:lvl4pPr>
            <a:lvl5pPr marL="2057400" indent="-228600">
              <a:defRPr kumimoji="1" sz="2400">
                <a:solidFill>
                  <a:schemeClr val="tx1"/>
                </a:solidFill>
                <a:latin typeface="Times New Roman" panose="02020603050405020304" pitchFamily="18" charset="0"/>
                <a:ea typeface="宋体" panose="02010600030101010101" pitchFamily="2" charset="-122"/>
              </a:defRPr>
            </a:lvl5pPr>
            <a:lvl6pPr marL="25146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0" hangingPunct="0">
              <a:spcBef>
                <a:spcPct val="20000"/>
              </a:spcBef>
              <a:buClr>
                <a:schemeClr val="tx2"/>
              </a:buClr>
              <a:buSzPct val="75000"/>
              <a:buFont typeface="Monotype Sorts" panose="05010101010101010101" pitchFamily="2" charset="2"/>
              <a:buNone/>
            </a:pPr>
            <a:r>
              <a:rPr lang="zh-CN" altLang="en-US" sz="2800" b="1">
                <a:effectLst>
                  <a:outerShdw blurRad="38100" dist="38100" dir="2700000" algn="tl">
                    <a:srgbClr val="C0C0C0"/>
                  </a:outerShdw>
                </a:effectLst>
              </a:rPr>
              <a:t>语义分析与中间代码生成器</a:t>
            </a:r>
          </a:p>
        </p:txBody>
      </p:sp>
      <p:sp>
        <p:nvSpPr>
          <p:cNvPr id="934918" name="Rectangle 6"/>
          <p:cNvSpPr>
            <a:spLocks noChangeArrowheads="1"/>
          </p:cNvSpPr>
          <p:nvPr/>
        </p:nvSpPr>
        <p:spPr bwMode="auto">
          <a:xfrm>
            <a:off x="4876800" y="2514600"/>
            <a:ext cx="2057400" cy="609600"/>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2075" tIns="46038" rIns="92075" bIns="46038"/>
          <a:lstStyle>
            <a:lvl1pPr marL="342900" indent="-342900">
              <a:defRPr kumimoji="1" sz="2400">
                <a:solidFill>
                  <a:schemeClr val="tx1"/>
                </a:solidFill>
                <a:latin typeface="Times New Roman" panose="02020603050405020304" pitchFamily="18" charset="0"/>
                <a:ea typeface="宋体" panose="02010600030101010101" pitchFamily="2" charset="-122"/>
              </a:defRPr>
            </a:lvl1pPr>
            <a:lvl2pPr marL="742950" indent="-285750">
              <a:defRPr kumimoji="1" sz="2400">
                <a:solidFill>
                  <a:schemeClr val="tx1"/>
                </a:solidFill>
                <a:latin typeface="Times New Roman" panose="02020603050405020304" pitchFamily="18" charset="0"/>
                <a:ea typeface="宋体" panose="02010600030101010101" pitchFamily="2" charset="-122"/>
              </a:defRPr>
            </a:lvl2pPr>
            <a:lvl3pPr marL="1143000" indent="-228600">
              <a:defRPr kumimoji="1" sz="2400">
                <a:solidFill>
                  <a:schemeClr val="tx1"/>
                </a:solidFill>
                <a:latin typeface="Times New Roman" panose="02020603050405020304" pitchFamily="18" charset="0"/>
                <a:ea typeface="宋体" panose="02010600030101010101" pitchFamily="2" charset="-122"/>
              </a:defRPr>
            </a:lvl3pPr>
            <a:lvl4pPr marL="1600200" indent="-228600">
              <a:defRPr kumimoji="1" sz="2400">
                <a:solidFill>
                  <a:schemeClr val="tx1"/>
                </a:solidFill>
                <a:latin typeface="Times New Roman" panose="02020603050405020304" pitchFamily="18" charset="0"/>
                <a:ea typeface="宋体" panose="02010600030101010101" pitchFamily="2" charset="-122"/>
              </a:defRPr>
            </a:lvl4pPr>
            <a:lvl5pPr marL="2057400" indent="-228600">
              <a:defRPr kumimoji="1" sz="2400">
                <a:solidFill>
                  <a:schemeClr val="tx1"/>
                </a:solidFill>
                <a:latin typeface="Times New Roman" panose="02020603050405020304" pitchFamily="18" charset="0"/>
                <a:ea typeface="宋体" panose="02010600030101010101" pitchFamily="2" charset="-122"/>
              </a:defRPr>
            </a:lvl5pPr>
            <a:lvl6pPr marL="25146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0" hangingPunct="0">
              <a:spcBef>
                <a:spcPct val="20000"/>
              </a:spcBef>
              <a:buClr>
                <a:schemeClr val="tx2"/>
              </a:buClr>
              <a:buSzPct val="75000"/>
              <a:buFont typeface="Monotype Sorts" panose="05010101010101010101" pitchFamily="2" charset="2"/>
              <a:buNone/>
            </a:pPr>
            <a:r>
              <a:rPr lang="zh-CN" altLang="en-US" sz="2800" b="1">
                <a:effectLst>
                  <a:outerShdw blurRad="38100" dist="38100" dir="2700000" algn="tl">
                    <a:srgbClr val="C0C0C0"/>
                  </a:outerShdw>
                </a:effectLst>
              </a:rPr>
              <a:t>语法分析器</a:t>
            </a:r>
          </a:p>
        </p:txBody>
      </p:sp>
      <p:grpSp>
        <p:nvGrpSpPr>
          <p:cNvPr id="934919" name="Group 7"/>
          <p:cNvGrpSpPr>
            <a:grpSpLocks/>
          </p:cNvGrpSpPr>
          <p:nvPr/>
        </p:nvGrpSpPr>
        <p:grpSpPr bwMode="auto">
          <a:xfrm>
            <a:off x="2387600" y="1752600"/>
            <a:ext cx="2489200" cy="4572000"/>
            <a:chOff x="544" y="1104"/>
            <a:chExt cx="1568" cy="2880"/>
          </a:xfrm>
        </p:grpSpPr>
        <p:sp>
          <p:nvSpPr>
            <p:cNvPr id="934920" name="Text Box 8"/>
            <p:cNvSpPr txBox="1">
              <a:spLocks noChangeArrowheads="1"/>
            </p:cNvSpPr>
            <p:nvPr/>
          </p:nvSpPr>
          <p:spPr bwMode="auto">
            <a:xfrm>
              <a:off x="544" y="1104"/>
              <a:ext cx="416" cy="2880"/>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lIns="92075" tIns="46038" rIns="92075" bIns="46038">
              <a:spAutoFit/>
            </a:bodyPr>
            <a:lstStyle/>
            <a:p>
              <a:pPr algn="ctr" eaLnBrk="0" hangingPunct="0">
                <a:lnSpc>
                  <a:spcPct val="110000"/>
                </a:lnSpc>
                <a:spcBef>
                  <a:spcPct val="50000"/>
                </a:spcBef>
                <a:buClr>
                  <a:schemeClr val="folHlink"/>
                </a:buClr>
                <a:buSzPct val="75000"/>
                <a:buFont typeface="Monotype Sorts" panose="05010101010101010101" pitchFamily="2" charset="2"/>
                <a:buNone/>
              </a:pPr>
              <a:r>
                <a:rPr kumimoji="1" lang="zh-CN" altLang="en-US" sz="2800" b="1">
                  <a:effectLst>
                    <a:outerShdw blurRad="38100" dist="38100" dir="2700000" algn="tl">
                      <a:srgbClr val="C0C0C0"/>
                    </a:outerShdw>
                  </a:effectLst>
                  <a:latin typeface="宋体" panose="02010600030101010101" pitchFamily="2" charset="-122"/>
                </a:rPr>
                <a:t>表    格    管    理</a:t>
              </a:r>
            </a:p>
          </p:txBody>
        </p:sp>
        <p:sp>
          <p:nvSpPr>
            <p:cNvPr id="934921" name="Line 9"/>
            <p:cNvSpPr>
              <a:spLocks noChangeShapeType="1"/>
            </p:cNvSpPr>
            <p:nvPr/>
          </p:nvSpPr>
          <p:spPr bwMode="auto">
            <a:xfrm>
              <a:off x="960" y="1152"/>
              <a:ext cx="1152" cy="0"/>
            </a:xfrm>
            <a:prstGeom prst="line">
              <a:avLst/>
            </a:prstGeom>
            <a:noFill/>
            <a:ln w="9525">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lstStyle/>
            <a:p>
              <a:endParaRPr lang="zh-CN" altLang="en-US"/>
            </a:p>
          </p:txBody>
        </p:sp>
        <p:sp>
          <p:nvSpPr>
            <p:cNvPr id="934922" name="Line 10"/>
            <p:cNvSpPr>
              <a:spLocks noChangeShapeType="1"/>
            </p:cNvSpPr>
            <p:nvPr/>
          </p:nvSpPr>
          <p:spPr bwMode="auto">
            <a:xfrm>
              <a:off x="960" y="1824"/>
              <a:ext cx="1152" cy="0"/>
            </a:xfrm>
            <a:prstGeom prst="line">
              <a:avLst/>
            </a:prstGeom>
            <a:noFill/>
            <a:ln w="9525">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lstStyle/>
            <a:p>
              <a:endParaRPr lang="zh-CN" altLang="en-US"/>
            </a:p>
          </p:txBody>
        </p:sp>
        <p:sp>
          <p:nvSpPr>
            <p:cNvPr id="934923" name="Line 11"/>
            <p:cNvSpPr>
              <a:spLocks noChangeShapeType="1"/>
            </p:cNvSpPr>
            <p:nvPr/>
          </p:nvSpPr>
          <p:spPr bwMode="auto">
            <a:xfrm>
              <a:off x="960" y="2496"/>
              <a:ext cx="528" cy="0"/>
            </a:xfrm>
            <a:prstGeom prst="line">
              <a:avLst/>
            </a:prstGeom>
            <a:noFill/>
            <a:ln w="9525">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lstStyle/>
            <a:p>
              <a:endParaRPr lang="zh-CN" altLang="en-US"/>
            </a:p>
          </p:txBody>
        </p:sp>
        <p:sp>
          <p:nvSpPr>
            <p:cNvPr id="934924" name="Line 12"/>
            <p:cNvSpPr>
              <a:spLocks noChangeShapeType="1"/>
            </p:cNvSpPr>
            <p:nvPr/>
          </p:nvSpPr>
          <p:spPr bwMode="auto">
            <a:xfrm>
              <a:off x="960" y="3168"/>
              <a:ext cx="1152" cy="0"/>
            </a:xfrm>
            <a:prstGeom prst="line">
              <a:avLst/>
            </a:prstGeom>
            <a:noFill/>
            <a:ln w="9525">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lstStyle/>
            <a:p>
              <a:endParaRPr lang="zh-CN" altLang="en-US"/>
            </a:p>
          </p:txBody>
        </p:sp>
        <p:sp>
          <p:nvSpPr>
            <p:cNvPr id="934925" name="Line 13"/>
            <p:cNvSpPr>
              <a:spLocks noChangeShapeType="1"/>
            </p:cNvSpPr>
            <p:nvPr/>
          </p:nvSpPr>
          <p:spPr bwMode="auto">
            <a:xfrm>
              <a:off x="1008" y="3840"/>
              <a:ext cx="816" cy="0"/>
            </a:xfrm>
            <a:prstGeom prst="line">
              <a:avLst/>
            </a:prstGeom>
            <a:noFill/>
            <a:ln w="9525">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lstStyle/>
            <a:p>
              <a:endParaRPr lang="zh-CN" altLang="en-US"/>
            </a:p>
          </p:txBody>
        </p:sp>
      </p:grpSp>
      <p:grpSp>
        <p:nvGrpSpPr>
          <p:cNvPr id="934926" name="Group 14"/>
          <p:cNvGrpSpPr>
            <a:grpSpLocks/>
          </p:cNvGrpSpPr>
          <p:nvPr/>
        </p:nvGrpSpPr>
        <p:grpSpPr bwMode="auto">
          <a:xfrm>
            <a:off x="6934201" y="1600200"/>
            <a:ext cx="2644775" cy="4724400"/>
            <a:chOff x="3408" y="1008"/>
            <a:chExt cx="1666" cy="2976"/>
          </a:xfrm>
        </p:grpSpPr>
        <p:grpSp>
          <p:nvGrpSpPr>
            <p:cNvPr id="934927" name="Group 15"/>
            <p:cNvGrpSpPr>
              <a:grpSpLocks/>
            </p:cNvGrpSpPr>
            <p:nvPr/>
          </p:nvGrpSpPr>
          <p:grpSpPr bwMode="auto">
            <a:xfrm>
              <a:off x="3408" y="1008"/>
              <a:ext cx="1666" cy="2976"/>
              <a:chOff x="3408" y="1008"/>
              <a:chExt cx="1666" cy="2976"/>
            </a:xfrm>
          </p:grpSpPr>
          <p:sp>
            <p:nvSpPr>
              <p:cNvPr id="934928" name="Text Box 16"/>
              <p:cNvSpPr txBox="1">
                <a:spLocks noChangeArrowheads="1"/>
              </p:cNvSpPr>
              <p:nvPr/>
            </p:nvSpPr>
            <p:spPr bwMode="auto">
              <a:xfrm>
                <a:off x="4658" y="1008"/>
                <a:ext cx="416" cy="2976"/>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lIns="92075" tIns="46038" rIns="92075" bIns="46038">
                <a:spAutoFit/>
              </a:bodyPr>
              <a:lstStyle/>
              <a:p>
                <a:pPr eaLnBrk="0" hangingPunct="0">
                  <a:lnSpc>
                    <a:spcPct val="110000"/>
                  </a:lnSpc>
                  <a:spcBef>
                    <a:spcPct val="50000"/>
                  </a:spcBef>
                  <a:buClr>
                    <a:schemeClr val="folHlink"/>
                  </a:buClr>
                  <a:buSzPct val="75000"/>
                  <a:buFont typeface="Monotype Sorts" panose="05010101010101010101" pitchFamily="2" charset="2"/>
                  <a:buNone/>
                </a:pPr>
                <a:r>
                  <a:rPr kumimoji="1" lang="zh-CN" altLang="en-US" sz="2800" b="1">
                    <a:effectLst>
                      <a:outerShdw blurRad="38100" dist="38100" dir="2700000" algn="tl">
                        <a:srgbClr val="C0C0C0"/>
                      </a:outerShdw>
                    </a:effectLst>
                    <a:latin typeface="宋体" panose="02010600030101010101" pitchFamily="2" charset="-122"/>
                  </a:rPr>
                  <a:t>出    错    处    理</a:t>
                </a:r>
              </a:p>
            </p:txBody>
          </p:sp>
          <p:sp>
            <p:nvSpPr>
              <p:cNvPr id="934929" name="Line 17"/>
              <p:cNvSpPr>
                <a:spLocks noChangeShapeType="1"/>
              </p:cNvSpPr>
              <p:nvPr/>
            </p:nvSpPr>
            <p:spPr bwMode="auto">
              <a:xfrm>
                <a:off x="3456" y="1824"/>
                <a:ext cx="1152" cy="0"/>
              </a:xfrm>
              <a:prstGeom prst="line">
                <a:avLst/>
              </a:prstGeom>
              <a:noFill/>
              <a:ln w="9525">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lstStyle/>
              <a:p>
                <a:endParaRPr lang="zh-CN" altLang="en-US"/>
              </a:p>
            </p:txBody>
          </p:sp>
          <p:sp>
            <p:nvSpPr>
              <p:cNvPr id="934930" name="Line 18"/>
              <p:cNvSpPr>
                <a:spLocks noChangeShapeType="1"/>
              </p:cNvSpPr>
              <p:nvPr/>
            </p:nvSpPr>
            <p:spPr bwMode="auto">
              <a:xfrm>
                <a:off x="3408" y="1104"/>
                <a:ext cx="1152" cy="0"/>
              </a:xfrm>
              <a:prstGeom prst="line">
                <a:avLst/>
              </a:prstGeom>
              <a:noFill/>
              <a:ln w="9525">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lstStyle/>
              <a:p>
                <a:endParaRPr lang="zh-CN" altLang="en-US"/>
              </a:p>
            </p:txBody>
          </p:sp>
          <p:sp>
            <p:nvSpPr>
              <p:cNvPr id="934931" name="Line 19"/>
              <p:cNvSpPr>
                <a:spLocks noChangeShapeType="1"/>
              </p:cNvSpPr>
              <p:nvPr/>
            </p:nvSpPr>
            <p:spPr bwMode="auto">
              <a:xfrm>
                <a:off x="3408" y="3168"/>
                <a:ext cx="1152" cy="0"/>
              </a:xfrm>
              <a:prstGeom prst="line">
                <a:avLst/>
              </a:prstGeom>
              <a:noFill/>
              <a:ln w="9525">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lstStyle/>
              <a:p>
                <a:endParaRPr lang="zh-CN" altLang="en-US"/>
              </a:p>
            </p:txBody>
          </p:sp>
          <p:sp>
            <p:nvSpPr>
              <p:cNvPr id="934932" name="Line 20"/>
              <p:cNvSpPr>
                <a:spLocks noChangeShapeType="1"/>
              </p:cNvSpPr>
              <p:nvPr/>
            </p:nvSpPr>
            <p:spPr bwMode="auto">
              <a:xfrm>
                <a:off x="4320" y="2544"/>
                <a:ext cx="288" cy="0"/>
              </a:xfrm>
              <a:prstGeom prst="line">
                <a:avLst/>
              </a:prstGeom>
              <a:noFill/>
              <a:ln w="9525">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lstStyle/>
              <a:p>
                <a:endParaRPr lang="zh-CN" altLang="en-US"/>
              </a:p>
            </p:txBody>
          </p:sp>
        </p:grpSp>
        <p:sp>
          <p:nvSpPr>
            <p:cNvPr id="934933" name="Line 21"/>
            <p:cNvSpPr>
              <a:spLocks noChangeShapeType="1"/>
            </p:cNvSpPr>
            <p:nvPr/>
          </p:nvSpPr>
          <p:spPr bwMode="auto">
            <a:xfrm>
              <a:off x="3744" y="3888"/>
              <a:ext cx="816" cy="0"/>
            </a:xfrm>
            <a:prstGeom prst="line">
              <a:avLst/>
            </a:prstGeom>
            <a:noFill/>
            <a:ln w="9525">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lstStyle/>
            <a:p>
              <a:endParaRPr lang="zh-CN" altLang="en-US"/>
            </a:p>
          </p:txBody>
        </p:sp>
      </p:grpSp>
      <p:grpSp>
        <p:nvGrpSpPr>
          <p:cNvPr id="934934" name="Group 22"/>
          <p:cNvGrpSpPr>
            <a:grpSpLocks/>
          </p:cNvGrpSpPr>
          <p:nvPr/>
        </p:nvGrpSpPr>
        <p:grpSpPr bwMode="auto">
          <a:xfrm>
            <a:off x="5715000" y="4343400"/>
            <a:ext cx="1524000" cy="381000"/>
            <a:chOff x="2640" y="2736"/>
            <a:chExt cx="960" cy="240"/>
          </a:xfrm>
        </p:grpSpPr>
        <p:sp>
          <p:nvSpPr>
            <p:cNvPr id="934935" name="Rectangle 23"/>
            <p:cNvSpPr>
              <a:spLocks noChangeArrowheads="1"/>
            </p:cNvSpPr>
            <p:nvPr/>
          </p:nvSpPr>
          <p:spPr bwMode="auto">
            <a:xfrm>
              <a:off x="2832" y="2736"/>
              <a:ext cx="768"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2075" tIns="46038" rIns="92075" bIns="46038"/>
            <a:lstStyle>
              <a:lvl1pPr marL="342900" indent="-342900">
                <a:defRPr kumimoji="1" sz="2400">
                  <a:solidFill>
                    <a:schemeClr val="tx1"/>
                  </a:solidFill>
                  <a:latin typeface="Times New Roman" panose="02020603050405020304" pitchFamily="18" charset="0"/>
                  <a:ea typeface="宋体" panose="02010600030101010101" pitchFamily="2" charset="-122"/>
                </a:defRPr>
              </a:lvl1pPr>
              <a:lvl2pPr marL="742950" indent="-285750">
                <a:defRPr kumimoji="1" sz="2400">
                  <a:solidFill>
                    <a:schemeClr val="tx1"/>
                  </a:solidFill>
                  <a:latin typeface="Times New Roman" panose="02020603050405020304" pitchFamily="18" charset="0"/>
                  <a:ea typeface="宋体" panose="02010600030101010101" pitchFamily="2" charset="-122"/>
                </a:defRPr>
              </a:lvl2pPr>
              <a:lvl3pPr marL="1143000" indent="-228600">
                <a:defRPr kumimoji="1" sz="2400">
                  <a:solidFill>
                    <a:schemeClr val="tx1"/>
                  </a:solidFill>
                  <a:latin typeface="Times New Roman" panose="02020603050405020304" pitchFamily="18" charset="0"/>
                  <a:ea typeface="宋体" panose="02010600030101010101" pitchFamily="2" charset="-122"/>
                </a:defRPr>
              </a:lvl3pPr>
              <a:lvl4pPr marL="1600200" indent="-228600">
                <a:defRPr kumimoji="1" sz="2400">
                  <a:solidFill>
                    <a:schemeClr val="tx1"/>
                  </a:solidFill>
                  <a:latin typeface="Times New Roman" panose="02020603050405020304" pitchFamily="18" charset="0"/>
                  <a:ea typeface="宋体" panose="02010600030101010101" pitchFamily="2" charset="-122"/>
                </a:defRPr>
              </a:lvl4pPr>
              <a:lvl5pPr marL="2057400" indent="-228600">
                <a:defRPr kumimoji="1" sz="2400">
                  <a:solidFill>
                    <a:schemeClr val="tx1"/>
                  </a:solidFill>
                  <a:latin typeface="Times New Roman" panose="02020603050405020304" pitchFamily="18" charset="0"/>
                  <a:ea typeface="宋体" panose="02010600030101010101" pitchFamily="2" charset="-122"/>
                </a:defRPr>
              </a:lvl5pPr>
              <a:lvl6pPr marL="25146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0" hangingPunct="0">
                <a:spcBef>
                  <a:spcPct val="20000"/>
                </a:spcBef>
                <a:buClr>
                  <a:schemeClr val="tx2"/>
                </a:buClr>
                <a:buSzPct val="75000"/>
                <a:buFont typeface="Monotype Sorts" panose="05010101010101010101" pitchFamily="2" charset="2"/>
                <a:buNone/>
              </a:pPr>
              <a:r>
                <a:rPr lang="zh-CN" altLang="en-US" sz="1600" b="1">
                  <a:effectLst>
                    <a:outerShdw blurRad="38100" dist="38100" dir="2700000" algn="tl">
                      <a:srgbClr val="C0C0C0"/>
                    </a:outerShdw>
                  </a:effectLst>
                </a:rPr>
                <a:t>中间代码</a:t>
              </a:r>
            </a:p>
          </p:txBody>
        </p:sp>
        <p:sp>
          <p:nvSpPr>
            <p:cNvPr id="934936" name="AutoShape 24"/>
            <p:cNvSpPr>
              <a:spLocks noChangeArrowheads="1"/>
            </p:cNvSpPr>
            <p:nvPr/>
          </p:nvSpPr>
          <p:spPr bwMode="auto">
            <a:xfrm>
              <a:off x="2640" y="2736"/>
              <a:ext cx="192" cy="240"/>
            </a:xfrm>
            <a:prstGeom prst="downArrow">
              <a:avLst>
                <a:gd name="adj1" fmla="val 50000"/>
                <a:gd name="adj2" fmla="val 31250"/>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nchor="ctr"/>
            <a:lstStyle/>
            <a:p>
              <a:endParaRPr lang="zh-CN" altLang="en-US"/>
            </a:p>
          </p:txBody>
        </p:sp>
      </p:grpSp>
      <p:grpSp>
        <p:nvGrpSpPr>
          <p:cNvPr id="934937" name="Group 25"/>
          <p:cNvGrpSpPr>
            <a:grpSpLocks/>
          </p:cNvGrpSpPr>
          <p:nvPr/>
        </p:nvGrpSpPr>
        <p:grpSpPr bwMode="auto">
          <a:xfrm>
            <a:off x="5715000" y="5410200"/>
            <a:ext cx="1524000" cy="381000"/>
            <a:chOff x="2640" y="3408"/>
            <a:chExt cx="960" cy="240"/>
          </a:xfrm>
        </p:grpSpPr>
        <p:sp>
          <p:nvSpPr>
            <p:cNvPr id="934938" name="AutoShape 26"/>
            <p:cNvSpPr>
              <a:spLocks noChangeArrowheads="1"/>
            </p:cNvSpPr>
            <p:nvPr/>
          </p:nvSpPr>
          <p:spPr bwMode="auto">
            <a:xfrm>
              <a:off x="2640" y="3408"/>
              <a:ext cx="192" cy="240"/>
            </a:xfrm>
            <a:prstGeom prst="downArrow">
              <a:avLst>
                <a:gd name="adj1" fmla="val 50000"/>
                <a:gd name="adj2" fmla="val 31250"/>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nchor="ctr"/>
            <a:lstStyle/>
            <a:p>
              <a:endParaRPr lang="zh-CN" altLang="en-US"/>
            </a:p>
          </p:txBody>
        </p:sp>
        <p:sp>
          <p:nvSpPr>
            <p:cNvPr id="934939" name="Rectangle 27"/>
            <p:cNvSpPr>
              <a:spLocks noChangeArrowheads="1"/>
            </p:cNvSpPr>
            <p:nvPr/>
          </p:nvSpPr>
          <p:spPr bwMode="auto">
            <a:xfrm>
              <a:off x="2832" y="3408"/>
              <a:ext cx="768"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2075" tIns="46038" rIns="92075" bIns="46038"/>
            <a:lstStyle>
              <a:lvl1pPr marL="342900" indent="-342900">
                <a:defRPr kumimoji="1" sz="2400">
                  <a:solidFill>
                    <a:schemeClr val="tx1"/>
                  </a:solidFill>
                  <a:latin typeface="Times New Roman" panose="02020603050405020304" pitchFamily="18" charset="0"/>
                  <a:ea typeface="宋体" panose="02010600030101010101" pitchFamily="2" charset="-122"/>
                </a:defRPr>
              </a:lvl1pPr>
              <a:lvl2pPr marL="742950" indent="-285750">
                <a:defRPr kumimoji="1" sz="2400">
                  <a:solidFill>
                    <a:schemeClr val="tx1"/>
                  </a:solidFill>
                  <a:latin typeface="Times New Roman" panose="02020603050405020304" pitchFamily="18" charset="0"/>
                  <a:ea typeface="宋体" panose="02010600030101010101" pitchFamily="2" charset="-122"/>
                </a:defRPr>
              </a:lvl2pPr>
              <a:lvl3pPr marL="1143000" indent="-228600">
                <a:defRPr kumimoji="1" sz="2400">
                  <a:solidFill>
                    <a:schemeClr val="tx1"/>
                  </a:solidFill>
                  <a:latin typeface="Times New Roman" panose="02020603050405020304" pitchFamily="18" charset="0"/>
                  <a:ea typeface="宋体" panose="02010600030101010101" pitchFamily="2" charset="-122"/>
                </a:defRPr>
              </a:lvl3pPr>
              <a:lvl4pPr marL="1600200" indent="-228600">
                <a:defRPr kumimoji="1" sz="2400">
                  <a:solidFill>
                    <a:schemeClr val="tx1"/>
                  </a:solidFill>
                  <a:latin typeface="Times New Roman" panose="02020603050405020304" pitchFamily="18" charset="0"/>
                  <a:ea typeface="宋体" panose="02010600030101010101" pitchFamily="2" charset="-122"/>
                </a:defRPr>
              </a:lvl4pPr>
              <a:lvl5pPr marL="2057400" indent="-228600">
                <a:defRPr kumimoji="1" sz="2400">
                  <a:solidFill>
                    <a:schemeClr val="tx1"/>
                  </a:solidFill>
                  <a:latin typeface="Times New Roman" panose="02020603050405020304" pitchFamily="18" charset="0"/>
                  <a:ea typeface="宋体" panose="02010600030101010101" pitchFamily="2" charset="-122"/>
                </a:defRPr>
              </a:lvl5pPr>
              <a:lvl6pPr marL="25146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0" hangingPunct="0">
                <a:spcBef>
                  <a:spcPct val="20000"/>
                </a:spcBef>
                <a:buClr>
                  <a:schemeClr val="tx2"/>
                </a:buClr>
                <a:buSzPct val="75000"/>
                <a:buFont typeface="Monotype Sorts" panose="05010101010101010101" pitchFamily="2" charset="2"/>
                <a:buNone/>
              </a:pPr>
              <a:r>
                <a:rPr lang="zh-CN" altLang="en-US" sz="1600" b="1">
                  <a:effectLst>
                    <a:outerShdw blurRad="38100" dist="38100" dir="2700000" algn="tl">
                      <a:srgbClr val="C0C0C0"/>
                    </a:outerShdw>
                  </a:effectLst>
                </a:rPr>
                <a:t>中间代码</a:t>
              </a:r>
            </a:p>
          </p:txBody>
        </p:sp>
      </p:grpSp>
      <p:grpSp>
        <p:nvGrpSpPr>
          <p:cNvPr id="934940" name="Group 28"/>
          <p:cNvGrpSpPr>
            <a:grpSpLocks/>
          </p:cNvGrpSpPr>
          <p:nvPr/>
        </p:nvGrpSpPr>
        <p:grpSpPr bwMode="auto">
          <a:xfrm>
            <a:off x="5715000" y="6467476"/>
            <a:ext cx="1447800" cy="390525"/>
            <a:chOff x="2640" y="4074"/>
            <a:chExt cx="912" cy="246"/>
          </a:xfrm>
        </p:grpSpPr>
        <p:sp>
          <p:nvSpPr>
            <p:cNvPr id="934941" name="AutoShape 29"/>
            <p:cNvSpPr>
              <a:spLocks noChangeArrowheads="1"/>
            </p:cNvSpPr>
            <p:nvPr/>
          </p:nvSpPr>
          <p:spPr bwMode="auto">
            <a:xfrm>
              <a:off x="2640" y="4080"/>
              <a:ext cx="192" cy="240"/>
            </a:xfrm>
            <a:prstGeom prst="downArrow">
              <a:avLst>
                <a:gd name="adj1" fmla="val 50000"/>
                <a:gd name="adj2" fmla="val 31250"/>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nchor="ctr"/>
            <a:lstStyle/>
            <a:p>
              <a:endParaRPr lang="zh-CN" altLang="en-US"/>
            </a:p>
          </p:txBody>
        </p:sp>
        <p:sp>
          <p:nvSpPr>
            <p:cNvPr id="934942" name="Rectangle 30"/>
            <p:cNvSpPr>
              <a:spLocks noChangeArrowheads="1"/>
            </p:cNvSpPr>
            <p:nvPr/>
          </p:nvSpPr>
          <p:spPr bwMode="auto">
            <a:xfrm>
              <a:off x="2784" y="4074"/>
              <a:ext cx="768"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2075" tIns="46038" rIns="92075" bIns="46038"/>
            <a:lstStyle>
              <a:lvl1pPr marL="342900" indent="-342900">
                <a:defRPr kumimoji="1" sz="2400">
                  <a:solidFill>
                    <a:schemeClr val="tx1"/>
                  </a:solidFill>
                  <a:latin typeface="Times New Roman" panose="02020603050405020304" pitchFamily="18" charset="0"/>
                  <a:ea typeface="宋体" panose="02010600030101010101" pitchFamily="2" charset="-122"/>
                </a:defRPr>
              </a:lvl1pPr>
              <a:lvl2pPr marL="742950" indent="-285750">
                <a:defRPr kumimoji="1" sz="2400">
                  <a:solidFill>
                    <a:schemeClr val="tx1"/>
                  </a:solidFill>
                  <a:latin typeface="Times New Roman" panose="02020603050405020304" pitchFamily="18" charset="0"/>
                  <a:ea typeface="宋体" panose="02010600030101010101" pitchFamily="2" charset="-122"/>
                </a:defRPr>
              </a:lvl2pPr>
              <a:lvl3pPr marL="1143000" indent="-228600">
                <a:defRPr kumimoji="1" sz="2400">
                  <a:solidFill>
                    <a:schemeClr val="tx1"/>
                  </a:solidFill>
                  <a:latin typeface="Times New Roman" panose="02020603050405020304" pitchFamily="18" charset="0"/>
                  <a:ea typeface="宋体" panose="02010600030101010101" pitchFamily="2" charset="-122"/>
                </a:defRPr>
              </a:lvl3pPr>
              <a:lvl4pPr marL="1600200" indent="-228600">
                <a:defRPr kumimoji="1" sz="2400">
                  <a:solidFill>
                    <a:schemeClr val="tx1"/>
                  </a:solidFill>
                  <a:latin typeface="Times New Roman" panose="02020603050405020304" pitchFamily="18" charset="0"/>
                  <a:ea typeface="宋体" panose="02010600030101010101" pitchFamily="2" charset="-122"/>
                </a:defRPr>
              </a:lvl4pPr>
              <a:lvl5pPr marL="2057400" indent="-228600">
                <a:defRPr kumimoji="1" sz="2400">
                  <a:solidFill>
                    <a:schemeClr val="tx1"/>
                  </a:solidFill>
                  <a:latin typeface="Times New Roman" panose="02020603050405020304" pitchFamily="18" charset="0"/>
                  <a:ea typeface="宋体" panose="02010600030101010101" pitchFamily="2" charset="-122"/>
                </a:defRPr>
              </a:lvl5pPr>
              <a:lvl6pPr marL="25146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0" hangingPunct="0">
                <a:spcBef>
                  <a:spcPct val="20000"/>
                </a:spcBef>
                <a:buClr>
                  <a:schemeClr val="tx2"/>
                </a:buClr>
                <a:buSzPct val="75000"/>
                <a:buFont typeface="Monotype Sorts" panose="05010101010101010101" pitchFamily="2" charset="2"/>
                <a:buNone/>
              </a:pPr>
              <a:r>
                <a:rPr lang="zh-CN" altLang="en-US" sz="1600" b="1">
                  <a:effectLst>
                    <a:outerShdw blurRad="38100" dist="38100" dir="2700000" algn="tl">
                      <a:srgbClr val="C0C0C0"/>
                    </a:outerShdw>
                  </a:effectLst>
                </a:rPr>
                <a:t>目标代码</a:t>
              </a:r>
            </a:p>
          </p:txBody>
        </p:sp>
      </p:grpSp>
      <p:grpSp>
        <p:nvGrpSpPr>
          <p:cNvPr id="934943" name="Group 31"/>
          <p:cNvGrpSpPr>
            <a:grpSpLocks/>
          </p:cNvGrpSpPr>
          <p:nvPr/>
        </p:nvGrpSpPr>
        <p:grpSpPr bwMode="auto">
          <a:xfrm>
            <a:off x="5715000" y="3200400"/>
            <a:ext cx="1600200" cy="381000"/>
            <a:chOff x="2640" y="2016"/>
            <a:chExt cx="1008" cy="240"/>
          </a:xfrm>
        </p:grpSpPr>
        <p:sp>
          <p:nvSpPr>
            <p:cNvPr id="934944" name="AutoShape 32"/>
            <p:cNvSpPr>
              <a:spLocks noChangeArrowheads="1"/>
            </p:cNvSpPr>
            <p:nvPr/>
          </p:nvSpPr>
          <p:spPr bwMode="auto">
            <a:xfrm>
              <a:off x="2640" y="2016"/>
              <a:ext cx="192" cy="240"/>
            </a:xfrm>
            <a:prstGeom prst="downArrow">
              <a:avLst>
                <a:gd name="adj1" fmla="val 50000"/>
                <a:gd name="adj2" fmla="val 31250"/>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nchor="ctr"/>
            <a:lstStyle/>
            <a:p>
              <a:endParaRPr lang="zh-CN" altLang="en-US"/>
            </a:p>
          </p:txBody>
        </p:sp>
        <p:sp>
          <p:nvSpPr>
            <p:cNvPr id="934945" name="Rectangle 33"/>
            <p:cNvSpPr>
              <a:spLocks noChangeArrowheads="1"/>
            </p:cNvSpPr>
            <p:nvPr/>
          </p:nvSpPr>
          <p:spPr bwMode="auto">
            <a:xfrm>
              <a:off x="2880" y="2016"/>
              <a:ext cx="768"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2075" tIns="46038" rIns="92075" bIns="46038"/>
            <a:lstStyle>
              <a:lvl1pPr marL="342900" indent="-342900">
                <a:defRPr kumimoji="1" sz="2400">
                  <a:solidFill>
                    <a:schemeClr val="tx1"/>
                  </a:solidFill>
                  <a:latin typeface="Times New Roman" panose="02020603050405020304" pitchFamily="18" charset="0"/>
                  <a:ea typeface="宋体" panose="02010600030101010101" pitchFamily="2" charset="-122"/>
                </a:defRPr>
              </a:lvl1pPr>
              <a:lvl2pPr marL="742950" indent="-285750">
                <a:defRPr kumimoji="1" sz="2400">
                  <a:solidFill>
                    <a:schemeClr val="tx1"/>
                  </a:solidFill>
                  <a:latin typeface="Times New Roman" panose="02020603050405020304" pitchFamily="18" charset="0"/>
                  <a:ea typeface="宋体" panose="02010600030101010101" pitchFamily="2" charset="-122"/>
                </a:defRPr>
              </a:lvl2pPr>
              <a:lvl3pPr marL="1143000" indent="-228600">
                <a:defRPr kumimoji="1" sz="2400">
                  <a:solidFill>
                    <a:schemeClr val="tx1"/>
                  </a:solidFill>
                  <a:latin typeface="Times New Roman" panose="02020603050405020304" pitchFamily="18" charset="0"/>
                  <a:ea typeface="宋体" panose="02010600030101010101" pitchFamily="2" charset="-122"/>
                </a:defRPr>
              </a:lvl3pPr>
              <a:lvl4pPr marL="1600200" indent="-228600">
                <a:defRPr kumimoji="1" sz="2400">
                  <a:solidFill>
                    <a:schemeClr val="tx1"/>
                  </a:solidFill>
                  <a:latin typeface="Times New Roman" panose="02020603050405020304" pitchFamily="18" charset="0"/>
                  <a:ea typeface="宋体" panose="02010600030101010101" pitchFamily="2" charset="-122"/>
                </a:defRPr>
              </a:lvl4pPr>
              <a:lvl5pPr marL="2057400" indent="-228600">
                <a:defRPr kumimoji="1" sz="2400">
                  <a:solidFill>
                    <a:schemeClr val="tx1"/>
                  </a:solidFill>
                  <a:latin typeface="Times New Roman" panose="02020603050405020304" pitchFamily="18" charset="0"/>
                  <a:ea typeface="宋体" panose="02010600030101010101" pitchFamily="2" charset="-122"/>
                </a:defRPr>
              </a:lvl5pPr>
              <a:lvl6pPr marL="25146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0" hangingPunct="0">
                <a:spcBef>
                  <a:spcPct val="20000"/>
                </a:spcBef>
                <a:buClr>
                  <a:schemeClr val="tx2"/>
                </a:buClr>
                <a:buSzPct val="75000"/>
                <a:buFont typeface="Monotype Sorts" panose="05010101010101010101" pitchFamily="2" charset="2"/>
                <a:buNone/>
              </a:pPr>
              <a:r>
                <a:rPr lang="zh-CN" altLang="en-US" sz="1600" b="1">
                  <a:effectLst>
                    <a:outerShdw blurRad="38100" dist="38100" dir="2700000" algn="tl">
                      <a:srgbClr val="C0C0C0"/>
                    </a:outerShdw>
                  </a:effectLst>
                </a:rPr>
                <a:t>语法单位</a:t>
              </a:r>
            </a:p>
          </p:txBody>
        </p:sp>
      </p:grpSp>
      <p:grpSp>
        <p:nvGrpSpPr>
          <p:cNvPr id="934946" name="Group 34"/>
          <p:cNvGrpSpPr>
            <a:grpSpLocks/>
          </p:cNvGrpSpPr>
          <p:nvPr/>
        </p:nvGrpSpPr>
        <p:grpSpPr bwMode="auto">
          <a:xfrm>
            <a:off x="5715000" y="2133600"/>
            <a:ext cx="1600200" cy="381000"/>
            <a:chOff x="2640" y="1344"/>
            <a:chExt cx="1008" cy="240"/>
          </a:xfrm>
        </p:grpSpPr>
        <p:sp>
          <p:nvSpPr>
            <p:cNvPr id="934947" name="AutoShape 35"/>
            <p:cNvSpPr>
              <a:spLocks noChangeArrowheads="1"/>
            </p:cNvSpPr>
            <p:nvPr/>
          </p:nvSpPr>
          <p:spPr bwMode="auto">
            <a:xfrm>
              <a:off x="2640" y="1344"/>
              <a:ext cx="192" cy="240"/>
            </a:xfrm>
            <a:prstGeom prst="downArrow">
              <a:avLst>
                <a:gd name="adj1" fmla="val 50000"/>
                <a:gd name="adj2" fmla="val 31250"/>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nchor="ctr"/>
            <a:lstStyle/>
            <a:p>
              <a:endParaRPr lang="zh-CN" altLang="en-US"/>
            </a:p>
          </p:txBody>
        </p:sp>
        <p:sp>
          <p:nvSpPr>
            <p:cNvPr id="934948" name="Rectangle 36"/>
            <p:cNvSpPr>
              <a:spLocks noChangeArrowheads="1"/>
            </p:cNvSpPr>
            <p:nvPr/>
          </p:nvSpPr>
          <p:spPr bwMode="auto">
            <a:xfrm>
              <a:off x="2880" y="1344"/>
              <a:ext cx="768"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2075" tIns="46038" rIns="92075" bIns="46038"/>
            <a:lstStyle>
              <a:lvl1pPr marL="342900" indent="-342900">
                <a:defRPr kumimoji="1" sz="2400">
                  <a:solidFill>
                    <a:schemeClr val="tx1"/>
                  </a:solidFill>
                  <a:latin typeface="Times New Roman" panose="02020603050405020304" pitchFamily="18" charset="0"/>
                  <a:ea typeface="宋体" panose="02010600030101010101" pitchFamily="2" charset="-122"/>
                </a:defRPr>
              </a:lvl1pPr>
              <a:lvl2pPr marL="742950" indent="-285750">
                <a:defRPr kumimoji="1" sz="2400">
                  <a:solidFill>
                    <a:schemeClr val="tx1"/>
                  </a:solidFill>
                  <a:latin typeface="Times New Roman" panose="02020603050405020304" pitchFamily="18" charset="0"/>
                  <a:ea typeface="宋体" panose="02010600030101010101" pitchFamily="2" charset="-122"/>
                </a:defRPr>
              </a:lvl2pPr>
              <a:lvl3pPr marL="1143000" indent="-228600">
                <a:defRPr kumimoji="1" sz="2400">
                  <a:solidFill>
                    <a:schemeClr val="tx1"/>
                  </a:solidFill>
                  <a:latin typeface="Times New Roman" panose="02020603050405020304" pitchFamily="18" charset="0"/>
                  <a:ea typeface="宋体" panose="02010600030101010101" pitchFamily="2" charset="-122"/>
                </a:defRPr>
              </a:lvl3pPr>
              <a:lvl4pPr marL="1600200" indent="-228600">
                <a:defRPr kumimoji="1" sz="2400">
                  <a:solidFill>
                    <a:schemeClr val="tx1"/>
                  </a:solidFill>
                  <a:latin typeface="Times New Roman" panose="02020603050405020304" pitchFamily="18" charset="0"/>
                  <a:ea typeface="宋体" panose="02010600030101010101" pitchFamily="2" charset="-122"/>
                </a:defRPr>
              </a:lvl4pPr>
              <a:lvl5pPr marL="2057400" indent="-228600">
                <a:defRPr kumimoji="1" sz="2400">
                  <a:solidFill>
                    <a:schemeClr val="tx1"/>
                  </a:solidFill>
                  <a:latin typeface="Times New Roman" panose="02020603050405020304" pitchFamily="18" charset="0"/>
                  <a:ea typeface="宋体" panose="02010600030101010101" pitchFamily="2" charset="-122"/>
                </a:defRPr>
              </a:lvl5pPr>
              <a:lvl6pPr marL="25146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0" hangingPunct="0">
                <a:spcBef>
                  <a:spcPct val="20000"/>
                </a:spcBef>
                <a:buClr>
                  <a:schemeClr val="tx2"/>
                </a:buClr>
                <a:buSzPct val="75000"/>
                <a:buFont typeface="Monotype Sorts" panose="05010101010101010101" pitchFamily="2" charset="2"/>
                <a:buNone/>
              </a:pPr>
              <a:r>
                <a:rPr lang="zh-CN" altLang="en-US" sz="1600" b="1">
                  <a:effectLst>
                    <a:outerShdw blurRad="38100" dist="38100" dir="2700000" algn="tl">
                      <a:srgbClr val="C0C0C0"/>
                    </a:outerShdw>
                  </a:effectLst>
                </a:rPr>
                <a:t>单词符号</a:t>
              </a:r>
            </a:p>
          </p:txBody>
        </p:sp>
      </p:grpSp>
      <p:grpSp>
        <p:nvGrpSpPr>
          <p:cNvPr id="934949" name="Group 37"/>
          <p:cNvGrpSpPr>
            <a:grpSpLocks/>
          </p:cNvGrpSpPr>
          <p:nvPr/>
        </p:nvGrpSpPr>
        <p:grpSpPr bwMode="auto">
          <a:xfrm>
            <a:off x="4876800" y="1066800"/>
            <a:ext cx="2362200" cy="990600"/>
            <a:chOff x="2112" y="672"/>
            <a:chExt cx="1488" cy="624"/>
          </a:xfrm>
        </p:grpSpPr>
        <p:sp>
          <p:nvSpPr>
            <p:cNvPr id="934950" name="Rectangle 38"/>
            <p:cNvSpPr>
              <a:spLocks noChangeArrowheads="1"/>
            </p:cNvSpPr>
            <p:nvPr/>
          </p:nvSpPr>
          <p:spPr bwMode="auto">
            <a:xfrm>
              <a:off x="2112" y="912"/>
              <a:ext cx="1296" cy="384"/>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2075" tIns="46038" rIns="92075" bIns="46038"/>
            <a:lstStyle>
              <a:lvl1pPr marL="342900" indent="-342900">
                <a:defRPr kumimoji="1" sz="2400">
                  <a:solidFill>
                    <a:schemeClr val="tx1"/>
                  </a:solidFill>
                  <a:latin typeface="Times New Roman" panose="02020603050405020304" pitchFamily="18" charset="0"/>
                  <a:ea typeface="宋体" panose="02010600030101010101" pitchFamily="2" charset="-122"/>
                </a:defRPr>
              </a:lvl1pPr>
              <a:lvl2pPr marL="742950" indent="-285750">
                <a:defRPr kumimoji="1" sz="2400">
                  <a:solidFill>
                    <a:schemeClr val="tx1"/>
                  </a:solidFill>
                  <a:latin typeface="Times New Roman" panose="02020603050405020304" pitchFamily="18" charset="0"/>
                  <a:ea typeface="宋体" panose="02010600030101010101" pitchFamily="2" charset="-122"/>
                </a:defRPr>
              </a:lvl2pPr>
              <a:lvl3pPr marL="1143000" indent="-228600">
                <a:defRPr kumimoji="1" sz="2400">
                  <a:solidFill>
                    <a:schemeClr val="tx1"/>
                  </a:solidFill>
                  <a:latin typeface="Times New Roman" panose="02020603050405020304" pitchFamily="18" charset="0"/>
                  <a:ea typeface="宋体" panose="02010600030101010101" pitchFamily="2" charset="-122"/>
                </a:defRPr>
              </a:lvl3pPr>
              <a:lvl4pPr marL="1600200" indent="-228600">
                <a:defRPr kumimoji="1" sz="2400">
                  <a:solidFill>
                    <a:schemeClr val="tx1"/>
                  </a:solidFill>
                  <a:latin typeface="Times New Roman" panose="02020603050405020304" pitchFamily="18" charset="0"/>
                  <a:ea typeface="宋体" panose="02010600030101010101" pitchFamily="2" charset="-122"/>
                </a:defRPr>
              </a:lvl4pPr>
              <a:lvl5pPr marL="2057400" indent="-228600">
                <a:defRPr kumimoji="1" sz="2400">
                  <a:solidFill>
                    <a:schemeClr val="tx1"/>
                  </a:solidFill>
                  <a:latin typeface="Times New Roman" panose="02020603050405020304" pitchFamily="18" charset="0"/>
                  <a:ea typeface="宋体" panose="02010600030101010101" pitchFamily="2" charset="-122"/>
                </a:defRPr>
              </a:lvl5pPr>
              <a:lvl6pPr marL="25146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0" hangingPunct="0">
                <a:spcBef>
                  <a:spcPct val="20000"/>
                </a:spcBef>
                <a:buClr>
                  <a:schemeClr val="tx2"/>
                </a:buClr>
                <a:buSzPct val="75000"/>
                <a:buFont typeface="Monotype Sorts" panose="05010101010101010101" pitchFamily="2" charset="2"/>
                <a:buNone/>
              </a:pPr>
              <a:r>
                <a:rPr lang="zh-CN" altLang="en-US" sz="2800" b="1">
                  <a:effectLst>
                    <a:outerShdw blurRad="38100" dist="38100" dir="2700000" algn="tl">
                      <a:srgbClr val="C0C0C0"/>
                    </a:outerShdw>
                  </a:effectLst>
                </a:rPr>
                <a:t>词法分析器</a:t>
              </a:r>
            </a:p>
          </p:txBody>
        </p:sp>
        <p:grpSp>
          <p:nvGrpSpPr>
            <p:cNvPr id="934951" name="Group 39"/>
            <p:cNvGrpSpPr>
              <a:grpSpLocks/>
            </p:cNvGrpSpPr>
            <p:nvPr/>
          </p:nvGrpSpPr>
          <p:grpSpPr bwMode="auto">
            <a:xfrm>
              <a:off x="2640" y="672"/>
              <a:ext cx="960" cy="240"/>
              <a:chOff x="2640" y="672"/>
              <a:chExt cx="960" cy="240"/>
            </a:xfrm>
          </p:grpSpPr>
          <p:sp>
            <p:nvSpPr>
              <p:cNvPr id="934952" name="AutoShape 40"/>
              <p:cNvSpPr>
                <a:spLocks noChangeArrowheads="1"/>
              </p:cNvSpPr>
              <p:nvPr/>
            </p:nvSpPr>
            <p:spPr bwMode="auto">
              <a:xfrm>
                <a:off x="2640" y="672"/>
                <a:ext cx="192" cy="240"/>
              </a:xfrm>
              <a:prstGeom prst="downArrow">
                <a:avLst>
                  <a:gd name="adj1" fmla="val 50000"/>
                  <a:gd name="adj2" fmla="val 31250"/>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nchor="ctr"/>
              <a:lstStyle/>
              <a:p>
                <a:endParaRPr lang="zh-CN" altLang="en-US"/>
              </a:p>
            </p:txBody>
          </p:sp>
          <p:sp>
            <p:nvSpPr>
              <p:cNvPr id="934953" name="Rectangle 41"/>
              <p:cNvSpPr>
                <a:spLocks noChangeArrowheads="1"/>
              </p:cNvSpPr>
              <p:nvPr/>
            </p:nvSpPr>
            <p:spPr bwMode="auto">
              <a:xfrm>
                <a:off x="2832" y="672"/>
                <a:ext cx="768"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2075" tIns="46038" rIns="92075" bIns="46038"/>
              <a:lstStyle>
                <a:lvl1pPr marL="342900" indent="-342900">
                  <a:defRPr kumimoji="1" sz="2400">
                    <a:solidFill>
                      <a:schemeClr val="tx1"/>
                    </a:solidFill>
                    <a:latin typeface="Times New Roman" panose="02020603050405020304" pitchFamily="18" charset="0"/>
                    <a:ea typeface="宋体" panose="02010600030101010101" pitchFamily="2" charset="-122"/>
                  </a:defRPr>
                </a:lvl1pPr>
                <a:lvl2pPr marL="742950" indent="-285750">
                  <a:defRPr kumimoji="1" sz="2400">
                    <a:solidFill>
                      <a:schemeClr val="tx1"/>
                    </a:solidFill>
                    <a:latin typeface="Times New Roman" panose="02020603050405020304" pitchFamily="18" charset="0"/>
                    <a:ea typeface="宋体" panose="02010600030101010101" pitchFamily="2" charset="-122"/>
                  </a:defRPr>
                </a:lvl2pPr>
                <a:lvl3pPr marL="1143000" indent="-228600">
                  <a:defRPr kumimoji="1" sz="2400">
                    <a:solidFill>
                      <a:schemeClr val="tx1"/>
                    </a:solidFill>
                    <a:latin typeface="Times New Roman" panose="02020603050405020304" pitchFamily="18" charset="0"/>
                    <a:ea typeface="宋体" panose="02010600030101010101" pitchFamily="2" charset="-122"/>
                  </a:defRPr>
                </a:lvl3pPr>
                <a:lvl4pPr marL="1600200" indent="-228600">
                  <a:defRPr kumimoji="1" sz="2400">
                    <a:solidFill>
                      <a:schemeClr val="tx1"/>
                    </a:solidFill>
                    <a:latin typeface="Times New Roman" panose="02020603050405020304" pitchFamily="18" charset="0"/>
                    <a:ea typeface="宋体" panose="02010600030101010101" pitchFamily="2" charset="-122"/>
                  </a:defRPr>
                </a:lvl4pPr>
                <a:lvl5pPr marL="2057400" indent="-228600">
                  <a:defRPr kumimoji="1" sz="2400">
                    <a:solidFill>
                      <a:schemeClr val="tx1"/>
                    </a:solidFill>
                    <a:latin typeface="Times New Roman" panose="02020603050405020304" pitchFamily="18" charset="0"/>
                    <a:ea typeface="宋体" panose="02010600030101010101" pitchFamily="2" charset="-122"/>
                  </a:defRPr>
                </a:lvl5pPr>
                <a:lvl6pPr marL="25146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0" hangingPunct="0">
                  <a:spcBef>
                    <a:spcPct val="20000"/>
                  </a:spcBef>
                  <a:buClr>
                    <a:schemeClr val="tx2"/>
                  </a:buClr>
                  <a:buSzPct val="75000"/>
                  <a:buFont typeface="Monotype Sorts" panose="05010101010101010101" pitchFamily="2" charset="2"/>
                  <a:buNone/>
                </a:pPr>
                <a:r>
                  <a:rPr lang="zh-CN" altLang="en-US" sz="1600" b="1">
                    <a:effectLst>
                      <a:outerShdw blurRad="38100" dist="38100" dir="2700000" algn="tl">
                        <a:srgbClr val="C0C0C0"/>
                      </a:outerShdw>
                    </a:effectLst>
                  </a:rPr>
                  <a:t>源程序</a:t>
                </a:r>
              </a:p>
            </p:txBody>
          </p:sp>
        </p:grpSp>
      </p:grpSp>
    </p:spTree>
    <p:extLst>
      <p:ext uri="{BB962C8B-B14F-4D97-AF65-F5344CB8AC3E}">
        <p14:creationId xmlns:p14="http://schemas.microsoft.com/office/powerpoint/2010/main" val="211058833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499"/>
                                          </p:stCondLst>
                                        </p:cTn>
                                        <p:tgtEl>
                                          <p:spTgt spid="934949"/>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7" presetClass="entr" presetSubtype="1" fill="hold" nodeType="clickEffect">
                                  <p:stCondLst>
                                    <p:cond delay="0"/>
                                  </p:stCondLst>
                                  <p:childTnLst>
                                    <p:set>
                                      <p:cBhvr>
                                        <p:cTn id="10" dur="1" fill="hold">
                                          <p:stCondLst>
                                            <p:cond delay="0"/>
                                          </p:stCondLst>
                                        </p:cTn>
                                        <p:tgtEl>
                                          <p:spTgt spid="934946"/>
                                        </p:tgtEl>
                                        <p:attrNameLst>
                                          <p:attrName>style.visibility</p:attrName>
                                        </p:attrNameLst>
                                      </p:cBhvr>
                                      <p:to>
                                        <p:strVal val="visible"/>
                                      </p:to>
                                    </p:set>
                                    <p:anim calcmode="lin" valueType="num">
                                      <p:cBhvr>
                                        <p:cTn id="11" dur="500" fill="hold"/>
                                        <p:tgtEl>
                                          <p:spTgt spid="934946"/>
                                        </p:tgtEl>
                                        <p:attrNameLst>
                                          <p:attrName>ppt_x</p:attrName>
                                        </p:attrNameLst>
                                      </p:cBhvr>
                                      <p:tavLst>
                                        <p:tav tm="0">
                                          <p:val>
                                            <p:strVal val="#ppt_x"/>
                                          </p:val>
                                        </p:tav>
                                        <p:tav tm="100000">
                                          <p:val>
                                            <p:strVal val="#ppt_x"/>
                                          </p:val>
                                        </p:tav>
                                      </p:tavLst>
                                    </p:anim>
                                    <p:anim calcmode="lin" valueType="num">
                                      <p:cBhvr>
                                        <p:cTn id="12" dur="500" fill="hold"/>
                                        <p:tgtEl>
                                          <p:spTgt spid="934946"/>
                                        </p:tgtEl>
                                        <p:attrNameLst>
                                          <p:attrName>ppt_y</p:attrName>
                                        </p:attrNameLst>
                                      </p:cBhvr>
                                      <p:tavLst>
                                        <p:tav tm="0">
                                          <p:val>
                                            <p:strVal val="#ppt_y-#ppt_h/2"/>
                                          </p:val>
                                        </p:tav>
                                        <p:tav tm="100000">
                                          <p:val>
                                            <p:strVal val="#ppt_y"/>
                                          </p:val>
                                        </p:tav>
                                      </p:tavLst>
                                    </p:anim>
                                    <p:anim calcmode="lin" valueType="num">
                                      <p:cBhvr>
                                        <p:cTn id="13" dur="500" fill="hold"/>
                                        <p:tgtEl>
                                          <p:spTgt spid="934946"/>
                                        </p:tgtEl>
                                        <p:attrNameLst>
                                          <p:attrName>ppt_w</p:attrName>
                                        </p:attrNameLst>
                                      </p:cBhvr>
                                      <p:tavLst>
                                        <p:tav tm="0">
                                          <p:val>
                                            <p:strVal val="#ppt_w"/>
                                          </p:val>
                                        </p:tav>
                                        <p:tav tm="100000">
                                          <p:val>
                                            <p:strVal val="#ppt_w"/>
                                          </p:val>
                                        </p:tav>
                                      </p:tavLst>
                                    </p:anim>
                                    <p:anim calcmode="lin" valueType="num">
                                      <p:cBhvr>
                                        <p:cTn id="14" dur="500" fill="hold"/>
                                        <p:tgtEl>
                                          <p:spTgt spid="934946"/>
                                        </p:tgtEl>
                                        <p:attrNameLst>
                                          <p:attrName>ppt_h</p:attrName>
                                        </p:attrNameLst>
                                      </p:cBhvr>
                                      <p:tavLst>
                                        <p:tav tm="0">
                                          <p:val>
                                            <p:fltVal val="0"/>
                                          </p:val>
                                        </p:tav>
                                        <p:tav tm="100000">
                                          <p:val>
                                            <p:strVal val="#ppt_h"/>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934918"/>
                                        </p:tgtEl>
                                        <p:attrNameLst>
                                          <p:attrName>style.visibility</p:attrName>
                                        </p:attrNameLst>
                                      </p:cBhvr>
                                      <p:to>
                                        <p:strVal val="visible"/>
                                      </p:to>
                                    </p:set>
                                    <p:anim calcmode="lin" valueType="num">
                                      <p:cBhvr additive="base">
                                        <p:cTn id="19" dur="500" fill="hold"/>
                                        <p:tgtEl>
                                          <p:spTgt spid="934918"/>
                                        </p:tgtEl>
                                        <p:attrNameLst>
                                          <p:attrName>ppt_x</p:attrName>
                                        </p:attrNameLst>
                                      </p:cBhvr>
                                      <p:tavLst>
                                        <p:tav tm="0">
                                          <p:val>
                                            <p:strVal val="#ppt_x"/>
                                          </p:val>
                                        </p:tav>
                                        <p:tav tm="100000">
                                          <p:val>
                                            <p:strVal val="#ppt_x"/>
                                          </p:val>
                                        </p:tav>
                                      </p:tavLst>
                                    </p:anim>
                                    <p:anim calcmode="lin" valueType="num">
                                      <p:cBhvr additive="base">
                                        <p:cTn id="20" dur="500" fill="hold"/>
                                        <p:tgtEl>
                                          <p:spTgt spid="934918"/>
                                        </p:tgtEl>
                                        <p:attrNameLst>
                                          <p:attrName>ppt_y</p:attrName>
                                        </p:attrNameLst>
                                      </p:cBhvr>
                                      <p:tavLst>
                                        <p:tav tm="0">
                                          <p:val>
                                            <p:strVal val="1+#ppt_h/2"/>
                                          </p:val>
                                        </p:tav>
                                        <p:tav tm="100000">
                                          <p:val>
                                            <p:strVal val="#ppt_y"/>
                                          </p:val>
                                        </p:tav>
                                      </p:tavLst>
                                    </p:anim>
                                  </p:childTnLst>
                                </p:cTn>
                              </p:par>
                            </p:childTnLst>
                          </p:cTn>
                        </p:par>
                      </p:childTnLst>
                    </p:cTn>
                  </p:par>
                  <p:par>
                    <p:cTn id="21" fill="hold" nodeType="clickPar">
                      <p:stCondLst>
                        <p:cond delay="indefinite"/>
                      </p:stCondLst>
                      <p:childTnLst>
                        <p:par>
                          <p:cTn id="22" fill="hold" nodeType="withGroup">
                            <p:stCondLst>
                              <p:cond delay="0"/>
                            </p:stCondLst>
                            <p:childTnLst>
                              <p:par>
                                <p:cTn id="23" presetID="17" presetClass="entr" presetSubtype="1" fill="hold" nodeType="clickEffect">
                                  <p:stCondLst>
                                    <p:cond delay="0"/>
                                  </p:stCondLst>
                                  <p:childTnLst>
                                    <p:set>
                                      <p:cBhvr>
                                        <p:cTn id="24" dur="1" fill="hold">
                                          <p:stCondLst>
                                            <p:cond delay="0"/>
                                          </p:stCondLst>
                                        </p:cTn>
                                        <p:tgtEl>
                                          <p:spTgt spid="934943"/>
                                        </p:tgtEl>
                                        <p:attrNameLst>
                                          <p:attrName>style.visibility</p:attrName>
                                        </p:attrNameLst>
                                      </p:cBhvr>
                                      <p:to>
                                        <p:strVal val="visible"/>
                                      </p:to>
                                    </p:set>
                                    <p:anim calcmode="lin" valueType="num">
                                      <p:cBhvr>
                                        <p:cTn id="25" dur="500" fill="hold"/>
                                        <p:tgtEl>
                                          <p:spTgt spid="934943"/>
                                        </p:tgtEl>
                                        <p:attrNameLst>
                                          <p:attrName>ppt_x</p:attrName>
                                        </p:attrNameLst>
                                      </p:cBhvr>
                                      <p:tavLst>
                                        <p:tav tm="0">
                                          <p:val>
                                            <p:strVal val="#ppt_x"/>
                                          </p:val>
                                        </p:tav>
                                        <p:tav tm="100000">
                                          <p:val>
                                            <p:strVal val="#ppt_x"/>
                                          </p:val>
                                        </p:tav>
                                      </p:tavLst>
                                    </p:anim>
                                    <p:anim calcmode="lin" valueType="num">
                                      <p:cBhvr>
                                        <p:cTn id="26" dur="500" fill="hold"/>
                                        <p:tgtEl>
                                          <p:spTgt spid="934943"/>
                                        </p:tgtEl>
                                        <p:attrNameLst>
                                          <p:attrName>ppt_y</p:attrName>
                                        </p:attrNameLst>
                                      </p:cBhvr>
                                      <p:tavLst>
                                        <p:tav tm="0">
                                          <p:val>
                                            <p:strVal val="#ppt_y-#ppt_h/2"/>
                                          </p:val>
                                        </p:tav>
                                        <p:tav tm="100000">
                                          <p:val>
                                            <p:strVal val="#ppt_y"/>
                                          </p:val>
                                        </p:tav>
                                      </p:tavLst>
                                    </p:anim>
                                    <p:anim calcmode="lin" valueType="num">
                                      <p:cBhvr>
                                        <p:cTn id="27" dur="500" fill="hold"/>
                                        <p:tgtEl>
                                          <p:spTgt spid="934943"/>
                                        </p:tgtEl>
                                        <p:attrNameLst>
                                          <p:attrName>ppt_w</p:attrName>
                                        </p:attrNameLst>
                                      </p:cBhvr>
                                      <p:tavLst>
                                        <p:tav tm="0">
                                          <p:val>
                                            <p:strVal val="#ppt_w"/>
                                          </p:val>
                                        </p:tav>
                                        <p:tav tm="100000">
                                          <p:val>
                                            <p:strVal val="#ppt_w"/>
                                          </p:val>
                                        </p:tav>
                                      </p:tavLst>
                                    </p:anim>
                                    <p:anim calcmode="lin" valueType="num">
                                      <p:cBhvr>
                                        <p:cTn id="28" dur="500" fill="hold"/>
                                        <p:tgtEl>
                                          <p:spTgt spid="934943"/>
                                        </p:tgtEl>
                                        <p:attrNameLst>
                                          <p:attrName>ppt_h</p:attrName>
                                        </p:attrNameLst>
                                      </p:cBhvr>
                                      <p:tavLst>
                                        <p:tav tm="0">
                                          <p:val>
                                            <p:fltVal val="0"/>
                                          </p:val>
                                        </p:tav>
                                        <p:tav tm="100000">
                                          <p:val>
                                            <p:strVal val="#ppt_h"/>
                                          </p:val>
                                        </p:tav>
                                      </p:tavLst>
                                    </p:anim>
                                  </p:childTnLst>
                                </p:cTn>
                              </p:par>
                            </p:childTnLst>
                          </p:cTn>
                        </p:par>
                      </p:childTnLst>
                    </p:cTn>
                  </p:par>
                  <p:par>
                    <p:cTn id="29" fill="hold" nodeType="clickPar">
                      <p:stCondLst>
                        <p:cond delay="indefinite"/>
                      </p:stCondLst>
                      <p:childTnLst>
                        <p:par>
                          <p:cTn id="30" fill="hold" nodeType="withGroup">
                            <p:stCondLst>
                              <p:cond delay="0"/>
                            </p:stCondLst>
                            <p:childTnLst>
                              <p:par>
                                <p:cTn id="31" presetID="2" presetClass="entr" presetSubtype="4" fill="hold" grpId="0" nodeType="clickEffect">
                                  <p:stCondLst>
                                    <p:cond delay="0"/>
                                  </p:stCondLst>
                                  <p:childTnLst>
                                    <p:set>
                                      <p:cBhvr>
                                        <p:cTn id="32" dur="1" fill="hold">
                                          <p:stCondLst>
                                            <p:cond delay="0"/>
                                          </p:stCondLst>
                                        </p:cTn>
                                        <p:tgtEl>
                                          <p:spTgt spid="934917"/>
                                        </p:tgtEl>
                                        <p:attrNameLst>
                                          <p:attrName>style.visibility</p:attrName>
                                        </p:attrNameLst>
                                      </p:cBhvr>
                                      <p:to>
                                        <p:strVal val="visible"/>
                                      </p:to>
                                    </p:set>
                                    <p:anim calcmode="lin" valueType="num">
                                      <p:cBhvr additive="base">
                                        <p:cTn id="33" dur="500" fill="hold"/>
                                        <p:tgtEl>
                                          <p:spTgt spid="934917"/>
                                        </p:tgtEl>
                                        <p:attrNameLst>
                                          <p:attrName>ppt_x</p:attrName>
                                        </p:attrNameLst>
                                      </p:cBhvr>
                                      <p:tavLst>
                                        <p:tav tm="0">
                                          <p:val>
                                            <p:strVal val="#ppt_x"/>
                                          </p:val>
                                        </p:tav>
                                        <p:tav tm="100000">
                                          <p:val>
                                            <p:strVal val="#ppt_x"/>
                                          </p:val>
                                        </p:tav>
                                      </p:tavLst>
                                    </p:anim>
                                    <p:anim calcmode="lin" valueType="num">
                                      <p:cBhvr additive="base">
                                        <p:cTn id="34" dur="500" fill="hold"/>
                                        <p:tgtEl>
                                          <p:spTgt spid="934917"/>
                                        </p:tgtEl>
                                        <p:attrNameLst>
                                          <p:attrName>ppt_y</p:attrName>
                                        </p:attrNameLst>
                                      </p:cBhvr>
                                      <p:tavLst>
                                        <p:tav tm="0">
                                          <p:val>
                                            <p:strVal val="1+#ppt_h/2"/>
                                          </p:val>
                                        </p:tav>
                                        <p:tav tm="100000">
                                          <p:val>
                                            <p:strVal val="#ppt_y"/>
                                          </p:val>
                                        </p:tav>
                                      </p:tavLst>
                                    </p:anim>
                                  </p:childTnLst>
                                </p:cTn>
                              </p:par>
                            </p:childTnLst>
                          </p:cTn>
                        </p:par>
                      </p:childTnLst>
                    </p:cTn>
                  </p:par>
                  <p:par>
                    <p:cTn id="35" fill="hold" nodeType="clickPar">
                      <p:stCondLst>
                        <p:cond delay="indefinite"/>
                      </p:stCondLst>
                      <p:childTnLst>
                        <p:par>
                          <p:cTn id="36" fill="hold" nodeType="withGroup">
                            <p:stCondLst>
                              <p:cond delay="0"/>
                            </p:stCondLst>
                            <p:childTnLst>
                              <p:par>
                                <p:cTn id="37" presetID="17" presetClass="entr" presetSubtype="1" fill="hold" nodeType="clickEffect">
                                  <p:stCondLst>
                                    <p:cond delay="0"/>
                                  </p:stCondLst>
                                  <p:childTnLst>
                                    <p:set>
                                      <p:cBhvr>
                                        <p:cTn id="38" dur="1" fill="hold">
                                          <p:stCondLst>
                                            <p:cond delay="0"/>
                                          </p:stCondLst>
                                        </p:cTn>
                                        <p:tgtEl>
                                          <p:spTgt spid="934934"/>
                                        </p:tgtEl>
                                        <p:attrNameLst>
                                          <p:attrName>style.visibility</p:attrName>
                                        </p:attrNameLst>
                                      </p:cBhvr>
                                      <p:to>
                                        <p:strVal val="visible"/>
                                      </p:to>
                                    </p:set>
                                    <p:anim calcmode="lin" valueType="num">
                                      <p:cBhvr>
                                        <p:cTn id="39" dur="500" fill="hold"/>
                                        <p:tgtEl>
                                          <p:spTgt spid="934934"/>
                                        </p:tgtEl>
                                        <p:attrNameLst>
                                          <p:attrName>ppt_x</p:attrName>
                                        </p:attrNameLst>
                                      </p:cBhvr>
                                      <p:tavLst>
                                        <p:tav tm="0">
                                          <p:val>
                                            <p:strVal val="#ppt_x"/>
                                          </p:val>
                                        </p:tav>
                                        <p:tav tm="100000">
                                          <p:val>
                                            <p:strVal val="#ppt_x"/>
                                          </p:val>
                                        </p:tav>
                                      </p:tavLst>
                                    </p:anim>
                                    <p:anim calcmode="lin" valueType="num">
                                      <p:cBhvr>
                                        <p:cTn id="40" dur="500" fill="hold"/>
                                        <p:tgtEl>
                                          <p:spTgt spid="934934"/>
                                        </p:tgtEl>
                                        <p:attrNameLst>
                                          <p:attrName>ppt_y</p:attrName>
                                        </p:attrNameLst>
                                      </p:cBhvr>
                                      <p:tavLst>
                                        <p:tav tm="0">
                                          <p:val>
                                            <p:strVal val="#ppt_y-#ppt_h/2"/>
                                          </p:val>
                                        </p:tav>
                                        <p:tav tm="100000">
                                          <p:val>
                                            <p:strVal val="#ppt_y"/>
                                          </p:val>
                                        </p:tav>
                                      </p:tavLst>
                                    </p:anim>
                                    <p:anim calcmode="lin" valueType="num">
                                      <p:cBhvr>
                                        <p:cTn id="41" dur="500" fill="hold"/>
                                        <p:tgtEl>
                                          <p:spTgt spid="934934"/>
                                        </p:tgtEl>
                                        <p:attrNameLst>
                                          <p:attrName>ppt_w</p:attrName>
                                        </p:attrNameLst>
                                      </p:cBhvr>
                                      <p:tavLst>
                                        <p:tav tm="0">
                                          <p:val>
                                            <p:strVal val="#ppt_w"/>
                                          </p:val>
                                        </p:tav>
                                        <p:tav tm="100000">
                                          <p:val>
                                            <p:strVal val="#ppt_w"/>
                                          </p:val>
                                        </p:tav>
                                      </p:tavLst>
                                    </p:anim>
                                    <p:anim calcmode="lin" valueType="num">
                                      <p:cBhvr>
                                        <p:cTn id="42" dur="500" fill="hold"/>
                                        <p:tgtEl>
                                          <p:spTgt spid="934934"/>
                                        </p:tgtEl>
                                        <p:attrNameLst>
                                          <p:attrName>ppt_h</p:attrName>
                                        </p:attrNameLst>
                                      </p:cBhvr>
                                      <p:tavLst>
                                        <p:tav tm="0">
                                          <p:val>
                                            <p:fltVal val="0"/>
                                          </p:val>
                                        </p:tav>
                                        <p:tav tm="100000">
                                          <p:val>
                                            <p:strVal val="#ppt_h"/>
                                          </p:val>
                                        </p:tav>
                                      </p:tavLst>
                                    </p:anim>
                                  </p:childTnLst>
                                </p:cTn>
                              </p:par>
                            </p:childTnLst>
                          </p:cTn>
                        </p:par>
                      </p:childTnLst>
                    </p:cTn>
                  </p:par>
                  <p:par>
                    <p:cTn id="43" fill="hold" nodeType="clickPar">
                      <p:stCondLst>
                        <p:cond delay="indefinite"/>
                      </p:stCondLst>
                      <p:childTnLst>
                        <p:par>
                          <p:cTn id="44" fill="hold" nodeType="withGroup">
                            <p:stCondLst>
                              <p:cond delay="0"/>
                            </p:stCondLst>
                            <p:childTnLst>
                              <p:par>
                                <p:cTn id="45" presetID="2" presetClass="entr" presetSubtype="4" fill="hold" grpId="0" nodeType="clickEffect">
                                  <p:stCondLst>
                                    <p:cond delay="0"/>
                                  </p:stCondLst>
                                  <p:childTnLst>
                                    <p:set>
                                      <p:cBhvr>
                                        <p:cTn id="46" dur="1" fill="hold">
                                          <p:stCondLst>
                                            <p:cond delay="0"/>
                                          </p:stCondLst>
                                        </p:cTn>
                                        <p:tgtEl>
                                          <p:spTgt spid="934916"/>
                                        </p:tgtEl>
                                        <p:attrNameLst>
                                          <p:attrName>style.visibility</p:attrName>
                                        </p:attrNameLst>
                                      </p:cBhvr>
                                      <p:to>
                                        <p:strVal val="visible"/>
                                      </p:to>
                                    </p:set>
                                    <p:anim calcmode="lin" valueType="num">
                                      <p:cBhvr additive="base">
                                        <p:cTn id="47" dur="500" fill="hold"/>
                                        <p:tgtEl>
                                          <p:spTgt spid="934916"/>
                                        </p:tgtEl>
                                        <p:attrNameLst>
                                          <p:attrName>ppt_x</p:attrName>
                                        </p:attrNameLst>
                                      </p:cBhvr>
                                      <p:tavLst>
                                        <p:tav tm="0">
                                          <p:val>
                                            <p:strVal val="#ppt_x"/>
                                          </p:val>
                                        </p:tav>
                                        <p:tav tm="100000">
                                          <p:val>
                                            <p:strVal val="#ppt_x"/>
                                          </p:val>
                                        </p:tav>
                                      </p:tavLst>
                                    </p:anim>
                                    <p:anim calcmode="lin" valueType="num">
                                      <p:cBhvr additive="base">
                                        <p:cTn id="48" dur="500" fill="hold"/>
                                        <p:tgtEl>
                                          <p:spTgt spid="934916"/>
                                        </p:tgtEl>
                                        <p:attrNameLst>
                                          <p:attrName>ppt_y</p:attrName>
                                        </p:attrNameLst>
                                      </p:cBhvr>
                                      <p:tavLst>
                                        <p:tav tm="0">
                                          <p:val>
                                            <p:strVal val="1+#ppt_h/2"/>
                                          </p:val>
                                        </p:tav>
                                        <p:tav tm="100000">
                                          <p:val>
                                            <p:strVal val="#ppt_y"/>
                                          </p:val>
                                        </p:tav>
                                      </p:tavLst>
                                    </p:anim>
                                  </p:childTnLst>
                                </p:cTn>
                              </p:par>
                            </p:childTnLst>
                          </p:cTn>
                        </p:par>
                      </p:childTnLst>
                    </p:cTn>
                  </p:par>
                  <p:par>
                    <p:cTn id="49" fill="hold" nodeType="clickPar">
                      <p:stCondLst>
                        <p:cond delay="indefinite"/>
                      </p:stCondLst>
                      <p:childTnLst>
                        <p:par>
                          <p:cTn id="50" fill="hold" nodeType="withGroup">
                            <p:stCondLst>
                              <p:cond delay="0"/>
                            </p:stCondLst>
                            <p:childTnLst>
                              <p:par>
                                <p:cTn id="51" presetID="17" presetClass="entr" presetSubtype="1" fill="hold" nodeType="clickEffect">
                                  <p:stCondLst>
                                    <p:cond delay="0"/>
                                  </p:stCondLst>
                                  <p:childTnLst>
                                    <p:set>
                                      <p:cBhvr>
                                        <p:cTn id="52" dur="1" fill="hold">
                                          <p:stCondLst>
                                            <p:cond delay="0"/>
                                          </p:stCondLst>
                                        </p:cTn>
                                        <p:tgtEl>
                                          <p:spTgt spid="934937"/>
                                        </p:tgtEl>
                                        <p:attrNameLst>
                                          <p:attrName>style.visibility</p:attrName>
                                        </p:attrNameLst>
                                      </p:cBhvr>
                                      <p:to>
                                        <p:strVal val="visible"/>
                                      </p:to>
                                    </p:set>
                                    <p:anim calcmode="lin" valueType="num">
                                      <p:cBhvr>
                                        <p:cTn id="53" dur="500" fill="hold"/>
                                        <p:tgtEl>
                                          <p:spTgt spid="934937"/>
                                        </p:tgtEl>
                                        <p:attrNameLst>
                                          <p:attrName>ppt_x</p:attrName>
                                        </p:attrNameLst>
                                      </p:cBhvr>
                                      <p:tavLst>
                                        <p:tav tm="0">
                                          <p:val>
                                            <p:strVal val="#ppt_x"/>
                                          </p:val>
                                        </p:tav>
                                        <p:tav tm="100000">
                                          <p:val>
                                            <p:strVal val="#ppt_x"/>
                                          </p:val>
                                        </p:tav>
                                      </p:tavLst>
                                    </p:anim>
                                    <p:anim calcmode="lin" valueType="num">
                                      <p:cBhvr>
                                        <p:cTn id="54" dur="500" fill="hold"/>
                                        <p:tgtEl>
                                          <p:spTgt spid="934937"/>
                                        </p:tgtEl>
                                        <p:attrNameLst>
                                          <p:attrName>ppt_y</p:attrName>
                                        </p:attrNameLst>
                                      </p:cBhvr>
                                      <p:tavLst>
                                        <p:tav tm="0">
                                          <p:val>
                                            <p:strVal val="#ppt_y-#ppt_h/2"/>
                                          </p:val>
                                        </p:tav>
                                        <p:tav tm="100000">
                                          <p:val>
                                            <p:strVal val="#ppt_y"/>
                                          </p:val>
                                        </p:tav>
                                      </p:tavLst>
                                    </p:anim>
                                    <p:anim calcmode="lin" valueType="num">
                                      <p:cBhvr>
                                        <p:cTn id="55" dur="500" fill="hold"/>
                                        <p:tgtEl>
                                          <p:spTgt spid="934937"/>
                                        </p:tgtEl>
                                        <p:attrNameLst>
                                          <p:attrName>ppt_w</p:attrName>
                                        </p:attrNameLst>
                                      </p:cBhvr>
                                      <p:tavLst>
                                        <p:tav tm="0">
                                          <p:val>
                                            <p:strVal val="#ppt_w"/>
                                          </p:val>
                                        </p:tav>
                                        <p:tav tm="100000">
                                          <p:val>
                                            <p:strVal val="#ppt_w"/>
                                          </p:val>
                                        </p:tav>
                                      </p:tavLst>
                                    </p:anim>
                                    <p:anim calcmode="lin" valueType="num">
                                      <p:cBhvr>
                                        <p:cTn id="56" dur="500" fill="hold"/>
                                        <p:tgtEl>
                                          <p:spTgt spid="934937"/>
                                        </p:tgtEl>
                                        <p:attrNameLst>
                                          <p:attrName>ppt_h</p:attrName>
                                        </p:attrNameLst>
                                      </p:cBhvr>
                                      <p:tavLst>
                                        <p:tav tm="0">
                                          <p:val>
                                            <p:fltVal val="0"/>
                                          </p:val>
                                        </p:tav>
                                        <p:tav tm="100000">
                                          <p:val>
                                            <p:strVal val="#ppt_h"/>
                                          </p:val>
                                        </p:tav>
                                      </p:tavLst>
                                    </p:anim>
                                  </p:childTnLst>
                                </p:cTn>
                              </p:par>
                            </p:childTnLst>
                          </p:cTn>
                        </p:par>
                      </p:childTnLst>
                    </p:cTn>
                  </p:par>
                  <p:par>
                    <p:cTn id="57" fill="hold" nodeType="clickPar">
                      <p:stCondLst>
                        <p:cond delay="indefinite"/>
                      </p:stCondLst>
                      <p:childTnLst>
                        <p:par>
                          <p:cTn id="58" fill="hold" nodeType="withGroup">
                            <p:stCondLst>
                              <p:cond delay="0"/>
                            </p:stCondLst>
                            <p:childTnLst>
                              <p:par>
                                <p:cTn id="59" presetID="2" presetClass="entr" presetSubtype="4" fill="hold" grpId="0" nodeType="clickEffect">
                                  <p:stCondLst>
                                    <p:cond delay="0"/>
                                  </p:stCondLst>
                                  <p:childTnLst>
                                    <p:set>
                                      <p:cBhvr>
                                        <p:cTn id="60" dur="1" fill="hold">
                                          <p:stCondLst>
                                            <p:cond delay="0"/>
                                          </p:stCondLst>
                                        </p:cTn>
                                        <p:tgtEl>
                                          <p:spTgt spid="934915"/>
                                        </p:tgtEl>
                                        <p:attrNameLst>
                                          <p:attrName>style.visibility</p:attrName>
                                        </p:attrNameLst>
                                      </p:cBhvr>
                                      <p:to>
                                        <p:strVal val="visible"/>
                                      </p:to>
                                    </p:set>
                                    <p:anim calcmode="lin" valueType="num">
                                      <p:cBhvr additive="base">
                                        <p:cTn id="61" dur="500" fill="hold"/>
                                        <p:tgtEl>
                                          <p:spTgt spid="934915"/>
                                        </p:tgtEl>
                                        <p:attrNameLst>
                                          <p:attrName>ppt_x</p:attrName>
                                        </p:attrNameLst>
                                      </p:cBhvr>
                                      <p:tavLst>
                                        <p:tav tm="0">
                                          <p:val>
                                            <p:strVal val="#ppt_x"/>
                                          </p:val>
                                        </p:tav>
                                        <p:tav tm="100000">
                                          <p:val>
                                            <p:strVal val="#ppt_x"/>
                                          </p:val>
                                        </p:tav>
                                      </p:tavLst>
                                    </p:anim>
                                    <p:anim calcmode="lin" valueType="num">
                                      <p:cBhvr additive="base">
                                        <p:cTn id="62" dur="500" fill="hold"/>
                                        <p:tgtEl>
                                          <p:spTgt spid="934915"/>
                                        </p:tgtEl>
                                        <p:attrNameLst>
                                          <p:attrName>ppt_y</p:attrName>
                                        </p:attrNameLst>
                                      </p:cBhvr>
                                      <p:tavLst>
                                        <p:tav tm="0">
                                          <p:val>
                                            <p:strVal val="1+#ppt_h/2"/>
                                          </p:val>
                                        </p:tav>
                                        <p:tav tm="100000">
                                          <p:val>
                                            <p:strVal val="#ppt_y"/>
                                          </p:val>
                                        </p:tav>
                                      </p:tavLst>
                                    </p:anim>
                                  </p:childTnLst>
                                </p:cTn>
                              </p:par>
                            </p:childTnLst>
                          </p:cTn>
                        </p:par>
                      </p:childTnLst>
                    </p:cTn>
                  </p:par>
                  <p:par>
                    <p:cTn id="63" fill="hold" nodeType="clickPar">
                      <p:stCondLst>
                        <p:cond delay="indefinite"/>
                      </p:stCondLst>
                      <p:childTnLst>
                        <p:par>
                          <p:cTn id="64" fill="hold" nodeType="withGroup">
                            <p:stCondLst>
                              <p:cond delay="0"/>
                            </p:stCondLst>
                            <p:childTnLst>
                              <p:par>
                                <p:cTn id="65" presetID="17" presetClass="entr" presetSubtype="1" fill="hold" nodeType="clickEffect">
                                  <p:stCondLst>
                                    <p:cond delay="0"/>
                                  </p:stCondLst>
                                  <p:childTnLst>
                                    <p:set>
                                      <p:cBhvr>
                                        <p:cTn id="66" dur="1" fill="hold">
                                          <p:stCondLst>
                                            <p:cond delay="0"/>
                                          </p:stCondLst>
                                        </p:cTn>
                                        <p:tgtEl>
                                          <p:spTgt spid="934940"/>
                                        </p:tgtEl>
                                        <p:attrNameLst>
                                          <p:attrName>style.visibility</p:attrName>
                                        </p:attrNameLst>
                                      </p:cBhvr>
                                      <p:to>
                                        <p:strVal val="visible"/>
                                      </p:to>
                                    </p:set>
                                    <p:anim calcmode="lin" valueType="num">
                                      <p:cBhvr>
                                        <p:cTn id="67" dur="500" fill="hold"/>
                                        <p:tgtEl>
                                          <p:spTgt spid="934940"/>
                                        </p:tgtEl>
                                        <p:attrNameLst>
                                          <p:attrName>ppt_x</p:attrName>
                                        </p:attrNameLst>
                                      </p:cBhvr>
                                      <p:tavLst>
                                        <p:tav tm="0">
                                          <p:val>
                                            <p:strVal val="#ppt_x"/>
                                          </p:val>
                                        </p:tav>
                                        <p:tav tm="100000">
                                          <p:val>
                                            <p:strVal val="#ppt_x"/>
                                          </p:val>
                                        </p:tav>
                                      </p:tavLst>
                                    </p:anim>
                                    <p:anim calcmode="lin" valueType="num">
                                      <p:cBhvr>
                                        <p:cTn id="68" dur="500" fill="hold"/>
                                        <p:tgtEl>
                                          <p:spTgt spid="934940"/>
                                        </p:tgtEl>
                                        <p:attrNameLst>
                                          <p:attrName>ppt_y</p:attrName>
                                        </p:attrNameLst>
                                      </p:cBhvr>
                                      <p:tavLst>
                                        <p:tav tm="0">
                                          <p:val>
                                            <p:strVal val="#ppt_y-#ppt_h/2"/>
                                          </p:val>
                                        </p:tav>
                                        <p:tav tm="100000">
                                          <p:val>
                                            <p:strVal val="#ppt_y"/>
                                          </p:val>
                                        </p:tav>
                                      </p:tavLst>
                                    </p:anim>
                                    <p:anim calcmode="lin" valueType="num">
                                      <p:cBhvr>
                                        <p:cTn id="69" dur="500" fill="hold"/>
                                        <p:tgtEl>
                                          <p:spTgt spid="934940"/>
                                        </p:tgtEl>
                                        <p:attrNameLst>
                                          <p:attrName>ppt_w</p:attrName>
                                        </p:attrNameLst>
                                      </p:cBhvr>
                                      <p:tavLst>
                                        <p:tav tm="0">
                                          <p:val>
                                            <p:strVal val="#ppt_w"/>
                                          </p:val>
                                        </p:tav>
                                        <p:tav tm="100000">
                                          <p:val>
                                            <p:strVal val="#ppt_w"/>
                                          </p:val>
                                        </p:tav>
                                      </p:tavLst>
                                    </p:anim>
                                    <p:anim calcmode="lin" valueType="num">
                                      <p:cBhvr>
                                        <p:cTn id="70" dur="500" fill="hold"/>
                                        <p:tgtEl>
                                          <p:spTgt spid="934940"/>
                                        </p:tgtEl>
                                        <p:attrNameLst>
                                          <p:attrName>ppt_h</p:attrName>
                                        </p:attrNameLst>
                                      </p:cBhvr>
                                      <p:tavLst>
                                        <p:tav tm="0">
                                          <p:val>
                                            <p:fltVal val="0"/>
                                          </p:val>
                                        </p:tav>
                                        <p:tav tm="100000">
                                          <p:val>
                                            <p:strVal val="#ppt_h"/>
                                          </p:val>
                                        </p:tav>
                                      </p:tavLst>
                                    </p:anim>
                                  </p:childTnLst>
                                </p:cTn>
                              </p:par>
                            </p:childTnLst>
                          </p:cTn>
                        </p:par>
                      </p:childTnLst>
                    </p:cTn>
                  </p:par>
                  <p:par>
                    <p:cTn id="71" fill="hold" nodeType="clickPar">
                      <p:stCondLst>
                        <p:cond delay="indefinite"/>
                      </p:stCondLst>
                      <p:childTnLst>
                        <p:par>
                          <p:cTn id="72" fill="hold" nodeType="withGroup">
                            <p:stCondLst>
                              <p:cond delay="0"/>
                            </p:stCondLst>
                            <p:childTnLst>
                              <p:par>
                                <p:cTn id="73" presetID="2" presetClass="entr" presetSubtype="8" fill="hold" nodeType="clickEffect">
                                  <p:stCondLst>
                                    <p:cond delay="0"/>
                                  </p:stCondLst>
                                  <p:childTnLst>
                                    <p:set>
                                      <p:cBhvr>
                                        <p:cTn id="74" dur="1" fill="hold">
                                          <p:stCondLst>
                                            <p:cond delay="0"/>
                                          </p:stCondLst>
                                        </p:cTn>
                                        <p:tgtEl>
                                          <p:spTgt spid="934919"/>
                                        </p:tgtEl>
                                        <p:attrNameLst>
                                          <p:attrName>style.visibility</p:attrName>
                                        </p:attrNameLst>
                                      </p:cBhvr>
                                      <p:to>
                                        <p:strVal val="visible"/>
                                      </p:to>
                                    </p:set>
                                    <p:anim calcmode="lin" valueType="num">
                                      <p:cBhvr additive="base">
                                        <p:cTn id="75" dur="500" fill="hold"/>
                                        <p:tgtEl>
                                          <p:spTgt spid="934919"/>
                                        </p:tgtEl>
                                        <p:attrNameLst>
                                          <p:attrName>ppt_x</p:attrName>
                                        </p:attrNameLst>
                                      </p:cBhvr>
                                      <p:tavLst>
                                        <p:tav tm="0">
                                          <p:val>
                                            <p:strVal val="0-#ppt_w/2"/>
                                          </p:val>
                                        </p:tav>
                                        <p:tav tm="100000">
                                          <p:val>
                                            <p:strVal val="#ppt_x"/>
                                          </p:val>
                                        </p:tav>
                                      </p:tavLst>
                                    </p:anim>
                                    <p:anim calcmode="lin" valueType="num">
                                      <p:cBhvr additive="base">
                                        <p:cTn id="76" dur="500" fill="hold"/>
                                        <p:tgtEl>
                                          <p:spTgt spid="934919"/>
                                        </p:tgtEl>
                                        <p:attrNameLst>
                                          <p:attrName>ppt_y</p:attrName>
                                        </p:attrNameLst>
                                      </p:cBhvr>
                                      <p:tavLst>
                                        <p:tav tm="0">
                                          <p:val>
                                            <p:strVal val="#ppt_y"/>
                                          </p:val>
                                        </p:tav>
                                        <p:tav tm="100000">
                                          <p:val>
                                            <p:strVal val="#ppt_y"/>
                                          </p:val>
                                        </p:tav>
                                      </p:tavLst>
                                    </p:anim>
                                  </p:childTnLst>
                                </p:cTn>
                              </p:par>
                            </p:childTnLst>
                          </p:cTn>
                        </p:par>
                      </p:childTnLst>
                    </p:cTn>
                  </p:par>
                  <p:par>
                    <p:cTn id="77" fill="hold" nodeType="clickPar">
                      <p:stCondLst>
                        <p:cond delay="indefinite"/>
                      </p:stCondLst>
                      <p:childTnLst>
                        <p:par>
                          <p:cTn id="78" fill="hold" nodeType="withGroup">
                            <p:stCondLst>
                              <p:cond delay="0"/>
                            </p:stCondLst>
                            <p:childTnLst>
                              <p:par>
                                <p:cTn id="79" presetID="2" presetClass="entr" presetSubtype="2" fill="hold" nodeType="clickEffect">
                                  <p:stCondLst>
                                    <p:cond delay="0"/>
                                  </p:stCondLst>
                                  <p:childTnLst>
                                    <p:set>
                                      <p:cBhvr>
                                        <p:cTn id="80" dur="1" fill="hold">
                                          <p:stCondLst>
                                            <p:cond delay="0"/>
                                          </p:stCondLst>
                                        </p:cTn>
                                        <p:tgtEl>
                                          <p:spTgt spid="934926"/>
                                        </p:tgtEl>
                                        <p:attrNameLst>
                                          <p:attrName>style.visibility</p:attrName>
                                        </p:attrNameLst>
                                      </p:cBhvr>
                                      <p:to>
                                        <p:strVal val="visible"/>
                                      </p:to>
                                    </p:set>
                                    <p:anim calcmode="lin" valueType="num">
                                      <p:cBhvr additive="base">
                                        <p:cTn id="81" dur="500" fill="hold"/>
                                        <p:tgtEl>
                                          <p:spTgt spid="934926"/>
                                        </p:tgtEl>
                                        <p:attrNameLst>
                                          <p:attrName>ppt_x</p:attrName>
                                        </p:attrNameLst>
                                      </p:cBhvr>
                                      <p:tavLst>
                                        <p:tav tm="0">
                                          <p:val>
                                            <p:strVal val="1+#ppt_w/2"/>
                                          </p:val>
                                        </p:tav>
                                        <p:tav tm="100000">
                                          <p:val>
                                            <p:strVal val="#ppt_x"/>
                                          </p:val>
                                        </p:tav>
                                      </p:tavLst>
                                    </p:anim>
                                    <p:anim calcmode="lin" valueType="num">
                                      <p:cBhvr additive="base">
                                        <p:cTn id="82" dur="500" fill="hold"/>
                                        <p:tgtEl>
                                          <p:spTgt spid="93492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34915" grpId="0" animBg="1" autoUpdateAnimBg="0"/>
      <p:bldP spid="934916" grpId="0" animBg="1" autoUpdateAnimBg="0"/>
      <p:bldP spid="934917" grpId="0" animBg="1" autoUpdateAnimBg="0"/>
      <p:bldP spid="934918" grpId="0" animBg="1" autoUpdateAnimBg="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小结：编译器的模块分类</a:t>
            </a:r>
          </a:p>
        </p:txBody>
      </p:sp>
      <p:pic>
        <p:nvPicPr>
          <p:cNvPr id="4" name="图片 3"/>
          <p:cNvPicPr>
            <a:picLocks noChangeAspect="1"/>
          </p:cNvPicPr>
          <p:nvPr/>
        </p:nvPicPr>
        <p:blipFill>
          <a:blip r:embed="rId2"/>
          <a:stretch>
            <a:fillRect/>
          </a:stretch>
        </p:blipFill>
        <p:spPr>
          <a:xfrm>
            <a:off x="921808" y="1631420"/>
            <a:ext cx="9541126" cy="3668549"/>
          </a:xfrm>
          <a:prstGeom prst="rect">
            <a:avLst/>
          </a:prstGeom>
        </p:spPr>
      </p:pic>
      <p:sp>
        <p:nvSpPr>
          <p:cNvPr id="5" name="日期占位符 4"/>
          <p:cNvSpPr>
            <a:spLocks noGrp="1"/>
          </p:cNvSpPr>
          <p:nvPr>
            <p:ph type="dt" sz="half" idx="10"/>
          </p:nvPr>
        </p:nvSpPr>
        <p:spPr/>
        <p:txBody>
          <a:bodyPr/>
          <a:lstStyle/>
          <a:p>
            <a:fld id="{8165EA7F-3F89-4E01-AE29-28BD5EA6C07B}" type="datetime1">
              <a:rPr lang="zh-CN" altLang="en-US" smtClean="0"/>
              <a:t>2019-09-05</a:t>
            </a:fld>
            <a:endParaRPr lang="zh-CN" altLang="en-US"/>
          </a:p>
        </p:txBody>
      </p:sp>
      <p:sp>
        <p:nvSpPr>
          <p:cNvPr id="6" name="灯片编号占位符 5"/>
          <p:cNvSpPr>
            <a:spLocks noGrp="1"/>
          </p:cNvSpPr>
          <p:nvPr>
            <p:ph type="sldNum" sz="quarter" idx="12"/>
          </p:nvPr>
        </p:nvSpPr>
        <p:spPr/>
        <p:txBody>
          <a:bodyPr/>
          <a:lstStyle/>
          <a:p>
            <a:fld id="{473EEFB0-B63D-4295-A631-D63A173DC90C}" type="slidenum">
              <a:rPr lang="zh-CN" altLang="en-US" smtClean="0"/>
              <a:t>51</a:t>
            </a:fld>
            <a:endParaRPr lang="zh-CN" altLang="en-US"/>
          </a:p>
        </p:txBody>
      </p:sp>
    </p:spTree>
    <p:extLst>
      <p:ext uri="{BB962C8B-B14F-4D97-AF65-F5344CB8AC3E}">
        <p14:creationId xmlns:p14="http://schemas.microsoft.com/office/powerpoint/2010/main" val="429104982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日期占位符 6"/>
          <p:cNvSpPr>
            <a:spLocks noGrp="1"/>
          </p:cNvSpPr>
          <p:nvPr>
            <p:ph type="dt" sz="half" idx="10"/>
          </p:nvPr>
        </p:nvSpPr>
        <p:spPr/>
        <p:txBody>
          <a:bodyPr/>
          <a:lstStyle/>
          <a:p>
            <a:fld id="{94F3D359-1F6A-49C0-863B-DC4C6EF516DC}" type="datetime1">
              <a:rPr lang="zh-CN" altLang="en-US" smtClean="0"/>
              <a:t>2019-09-05</a:t>
            </a:fld>
            <a:endParaRPr lang="en-US" altLang="zh-CN"/>
          </a:p>
        </p:txBody>
      </p:sp>
      <p:sp>
        <p:nvSpPr>
          <p:cNvPr id="11" name="灯片编号占位符 8"/>
          <p:cNvSpPr>
            <a:spLocks noGrp="1"/>
          </p:cNvSpPr>
          <p:nvPr>
            <p:ph type="sldNum" sz="quarter" idx="12"/>
          </p:nvPr>
        </p:nvSpPr>
        <p:spPr/>
        <p:txBody>
          <a:bodyPr/>
          <a:lstStyle/>
          <a:p>
            <a:fld id="{14083B50-E737-4C42-9F96-12E60B273BAC}" type="slidenum">
              <a:rPr lang="en-US" altLang="zh-CN"/>
              <a:pPr/>
              <a:t>52</a:t>
            </a:fld>
            <a:endParaRPr lang="en-US" altLang="zh-CN"/>
          </a:p>
        </p:txBody>
      </p:sp>
      <p:graphicFrame>
        <p:nvGraphicFramePr>
          <p:cNvPr id="952322" name="Object 2"/>
          <p:cNvGraphicFramePr>
            <a:graphicFrameLocks noGrp="1" noChangeAspect="1"/>
          </p:cNvGraphicFramePr>
          <p:nvPr>
            <p:ph sz="quarter" idx="1"/>
          </p:nvPr>
        </p:nvGraphicFramePr>
        <p:xfrm>
          <a:off x="2208213" y="1855788"/>
          <a:ext cx="8064500" cy="2868612"/>
        </p:xfrm>
        <a:graphic>
          <a:graphicData uri="http://schemas.openxmlformats.org/presentationml/2006/ole">
            <mc:AlternateContent xmlns:mc="http://schemas.openxmlformats.org/markup-compatibility/2006">
              <mc:Choice xmlns:v="urn:schemas-microsoft-com:vml" Requires="v">
                <p:oleObj spid="_x0000_s3586" name="Visio" r:id="rId3" imgW="4129093" imgH="1467722" progId="Visio.Drawing.11">
                  <p:embed/>
                </p:oleObj>
              </mc:Choice>
              <mc:Fallback>
                <p:oleObj name="Visio" r:id="rId3" imgW="4129093" imgH="1467722" progId="Visio.Drawing.11">
                  <p:embed/>
                  <p:pic>
                    <p:nvPicPr>
                      <p:cNvPr id="952322" name="Object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08213" y="1855788"/>
                        <a:ext cx="8064500" cy="28686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952323" name="Object 3"/>
          <p:cNvGraphicFramePr>
            <a:graphicFrameLocks noGrp="1" noChangeAspect="1"/>
          </p:cNvGraphicFramePr>
          <p:nvPr>
            <p:ph sz="quarter" idx="2"/>
          </p:nvPr>
        </p:nvGraphicFramePr>
        <p:xfrm>
          <a:off x="3613151" y="1196976"/>
          <a:ext cx="5146675" cy="5256213"/>
        </p:xfrm>
        <a:graphic>
          <a:graphicData uri="http://schemas.openxmlformats.org/presentationml/2006/ole">
            <mc:AlternateContent xmlns:mc="http://schemas.openxmlformats.org/markup-compatibility/2006">
              <mc:Choice xmlns:v="urn:schemas-microsoft-com:vml" Requires="v">
                <p:oleObj spid="_x0000_s3587" name="Visio" r:id="rId5" imgW="3009504" imgH="3072774" progId="Visio.Drawing.11">
                  <p:embed/>
                </p:oleObj>
              </mc:Choice>
              <mc:Fallback>
                <p:oleObj name="Visio" r:id="rId5" imgW="3009504" imgH="3072774" progId="Visio.Drawing.11">
                  <p:embed/>
                  <p:pic>
                    <p:nvPicPr>
                      <p:cNvPr id="952323" name="Object 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613151" y="1196976"/>
                        <a:ext cx="5146675" cy="52562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952324" name="Object 4"/>
          <p:cNvGraphicFramePr>
            <a:graphicFrameLocks noGrp="1" noChangeAspect="1"/>
          </p:cNvGraphicFramePr>
          <p:nvPr>
            <p:ph sz="quarter" idx="3"/>
          </p:nvPr>
        </p:nvGraphicFramePr>
        <p:xfrm>
          <a:off x="4349751" y="1268414"/>
          <a:ext cx="3192463" cy="4918075"/>
        </p:xfrm>
        <a:graphic>
          <a:graphicData uri="http://schemas.openxmlformats.org/presentationml/2006/ole">
            <mc:AlternateContent xmlns:mc="http://schemas.openxmlformats.org/markup-compatibility/2006">
              <mc:Choice xmlns:v="urn:schemas-microsoft-com:vml" Requires="v">
                <p:oleObj spid="_x0000_s3588" name="Visio" r:id="rId7" imgW="1761459" imgH="2714622" progId="Visio.Drawing.11">
                  <p:embed/>
                </p:oleObj>
              </mc:Choice>
              <mc:Fallback>
                <p:oleObj name="Visio" r:id="rId7" imgW="1761459" imgH="2714622" progId="Visio.Drawing.11">
                  <p:embed/>
                  <p:pic>
                    <p:nvPicPr>
                      <p:cNvPr id="952324" name="Object 4"/>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349751" y="1268414"/>
                        <a:ext cx="3192463" cy="4918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952325" name="Object 5"/>
          <p:cNvGraphicFramePr>
            <a:graphicFrameLocks noGrp="1" noChangeAspect="1"/>
          </p:cNvGraphicFramePr>
          <p:nvPr>
            <p:ph sz="quarter" idx="4"/>
          </p:nvPr>
        </p:nvGraphicFramePr>
        <p:xfrm>
          <a:off x="2368551" y="1579563"/>
          <a:ext cx="6403975" cy="2220912"/>
        </p:xfrm>
        <a:graphic>
          <a:graphicData uri="http://schemas.openxmlformats.org/presentationml/2006/ole">
            <mc:AlternateContent xmlns:mc="http://schemas.openxmlformats.org/markup-compatibility/2006">
              <mc:Choice xmlns:v="urn:schemas-microsoft-com:vml" Requires="v">
                <p:oleObj spid="_x0000_s3589" name="Visio" r:id="rId9" imgW="3205614" imgH="1069515" progId="Visio.Drawing.11">
                  <p:embed/>
                </p:oleObj>
              </mc:Choice>
              <mc:Fallback>
                <p:oleObj name="Visio" r:id="rId9" imgW="3205614" imgH="1069515" progId="Visio.Drawing.11">
                  <p:embed/>
                  <p:pic>
                    <p:nvPicPr>
                      <p:cNvPr id="952325" name="Object 5"/>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2368551" y="1579563"/>
                        <a:ext cx="6403975" cy="2220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952326" name="Object 6"/>
          <p:cNvGraphicFramePr>
            <a:graphicFrameLocks noChangeAspect="1"/>
          </p:cNvGraphicFramePr>
          <p:nvPr/>
        </p:nvGraphicFramePr>
        <p:xfrm>
          <a:off x="3575051" y="1744664"/>
          <a:ext cx="5311775" cy="3195637"/>
        </p:xfrm>
        <a:graphic>
          <a:graphicData uri="http://schemas.openxmlformats.org/presentationml/2006/ole">
            <mc:AlternateContent xmlns:mc="http://schemas.openxmlformats.org/markup-compatibility/2006">
              <mc:Choice xmlns:v="urn:schemas-microsoft-com:vml" Requires="v">
                <p:oleObj spid="_x0000_s3590" name="Visio" r:id="rId11" imgW="2645508" imgH="1565518" progId="Visio.Drawing.11">
                  <p:embed/>
                </p:oleObj>
              </mc:Choice>
              <mc:Fallback>
                <p:oleObj name="Visio" r:id="rId11" imgW="2645508" imgH="1565518" progId="Visio.Drawing.11">
                  <p:embed/>
                  <p:pic>
                    <p:nvPicPr>
                      <p:cNvPr id="952326" name="Object 6"/>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3575051" y="1744664"/>
                        <a:ext cx="5311775" cy="31956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952327" name="Object 7"/>
          <p:cNvGraphicFramePr>
            <a:graphicFrameLocks noChangeAspect="1"/>
          </p:cNvGraphicFramePr>
          <p:nvPr/>
        </p:nvGraphicFramePr>
        <p:xfrm>
          <a:off x="2068514" y="1852614"/>
          <a:ext cx="8275637" cy="2871787"/>
        </p:xfrm>
        <a:graphic>
          <a:graphicData uri="http://schemas.openxmlformats.org/presentationml/2006/ole">
            <mc:AlternateContent xmlns:mc="http://schemas.openxmlformats.org/markup-compatibility/2006">
              <mc:Choice xmlns:v="urn:schemas-microsoft-com:vml" Requires="v">
                <p:oleObj spid="_x0000_s3591" name="Visio" r:id="rId13" imgW="4390365" imgH="1561876" progId="Visio.Drawing.11">
                  <p:embed/>
                </p:oleObj>
              </mc:Choice>
              <mc:Fallback>
                <p:oleObj name="Visio" r:id="rId13" imgW="4390365" imgH="1561876" progId="Visio.Drawing.11">
                  <p:embed/>
                  <p:pic>
                    <p:nvPicPr>
                      <p:cNvPr id="952327" name="Object 7"/>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2068514" y="1852614"/>
                        <a:ext cx="8275637" cy="28717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952328" name="Text Box 8"/>
          <p:cNvSpPr txBox="1">
            <a:spLocks noChangeArrowheads="1"/>
          </p:cNvSpPr>
          <p:nvPr/>
        </p:nvSpPr>
        <p:spPr bwMode="auto">
          <a:xfrm>
            <a:off x="1630363" y="328614"/>
            <a:ext cx="8858250" cy="5794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r>
              <a:rPr lang="zh-CN" altLang="en-US" sz="3200">
                <a:ea typeface="黑体" pitchFamily="2" charset="-122"/>
              </a:rPr>
              <a:t>语句</a:t>
            </a:r>
            <a:r>
              <a:rPr lang="en-US" altLang="zh-CN" sz="3200">
                <a:ea typeface="黑体" pitchFamily="2" charset="-122"/>
                <a:cs typeface="Arial Unicode MS" panose="020B0604020202020204" pitchFamily="34" charset="-122"/>
              </a:rPr>
              <a:t>sum=(10+20)*(num+square);</a:t>
            </a:r>
            <a:r>
              <a:rPr lang="zh-CN" altLang="en-US" sz="3200">
                <a:ea typeface="黑体" pitchFamily="2" charset="-122"/>
              </a:rPr>
              <a:t>的翻译过程</a:t>
            </a:r>
          </a:p>
        </p:txBody>
      </p:sp>
    </p:spTree>
    <p:extLst>
      <p:ext uri="{BB962C8B-B14F-4D97-AF65-F5344CB8AC3E}">
        <p14:creationId xmlns:p14="http://schemas.microsoft.com/office/powerpoint/2010/main" val="204515947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1" fill="hold" nodeType="clickEffect">
                                  <p:stCondLst>
                                    <p:cond delay="0"/>
                                  </p:stCondLst>
                                  <p:childTnLst>
                                    <p:set>
                                      <p:cBhvr>
                                        <p:cTn id="6" dur="1" fill="hold">
                                          <p:stCondLst>
                                            <p:cond delay="0"/>
                                          </p:stCondLst>
                                        </p:cTn>
                                        <p:tgtEl>
                                          <p:spTgt spid="952322"/>
                                        </p:tgtEl>
                                        <p:attrNameLst>
                                          <p:attrName>style.visibility</p:attrName>
                                        </p:attrNameLst>
                                      </p:cBhvr>
                                      <p:to>
                                        <p:strVal val="visible"/>
                                      </p:to>
                                    </p:set>
                                    <p:anim calcmode="lin" valueType="num">
                                      <p:cBhvr additive="base">
                                        <p:cTn id="7" dur="500" fill="hold"/>
                                        <p:tgtEl>
                                          <p:spTgt spid="952322"/>
                                        </p:tgtEl>
                                        <p:attrNameLst>
                                          <p:attrName>ppt_x</p:attrName>
                                        </p:attrNameLst>
                                      </p:cBhvr>
                                      <p:tavLst>
                                        <p:tav tm="0">
                                          <p:val>
                                            <p:strVal val="#ppt_x"/>
                                          </p:val>
                                        </p:tav>
                                        <p:tav tm="100000">
                                          <p:val>
                                            <p:strVal val="#ppt_x"/>
                                          </p:val>
                                        </p:tav>
                                      </p:tavLst>
                                    </p:anim>
                                    <p:anim calcmode="lin" valueType="num">
                                      <p:cBhvr additive="base">
                                        <p:cTn id="8" dur="500" fill="hold"/>
                                        <p:tgtEl>
                                          <p:spTgt spid="952322"/>
                                        </p:tgtEl>
                                        <p:attrNameLst>
                                          <p:attrName>ppt_y</p:attrName>
                                        </p:attrNameLst>
                                      </p:cBhvr>
                                      <p:tavLst>
                                        <p:tav tm="0">
                                          <p:val>
                                            <p:strVal val="0-#ppt_h/2"/>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xit" presetSubtype="4" fill="hold" nodeType="clickEffect">
                                  <p:stCondLst>
                                    <p:cond delay="0"/>
                                  </p:stCondLst>
                                  <p:childTnLst>
                                    <p:anim calcmode="lin" valueType="num">
                                      <p:cBhvr additive="base">
                                        <p:cTn id="12" dur="500"/>
                                        <p:tgtEl>
                                          <p:spTgt spid="952322"/>
                                        </p:tgtEl>
                                        <p:attrNameLst>
                                          <p:attrName>ppt_x</p:attrName>
                                        </p:attrNameLst>
                                      </p:cBhvr>
                                      <p:tavLst>
                                        <p:tav tm="0">
                                          <p:val>
                                            <p:strVal val="ppt_x"/>
                                          </p:val>
                                        </p:tav>
                                        <p:tav tm="100000">
                                          <p:val>
                                            <p:strVal val="ppt_x"/>
                                          </p:val>
                                        </p:tav>
                                      </p:tavLst>
                                    </p:anim>
                                    <p:anim calcmode="lin" valueType="num">
                                      <p:cBhvr additive="base">
                                        <p:cTn id="13" dur="500"/>
                                        <p:tgtEl>
                                          <p:spTgt spid="952322"/>
                                        </p:tgtEl>
                                        <p:attrNameLst>
                                          <p:attrName>ppt_y</p:attrName>
                                        </p:attrNameLst>
                                      </p:cBhvr>
                                      <p:tavLst>
                                        <p:tav tm="0">
                                          <p:val>
                                            <p:strVal val="ppt_y"/>
                                          </p:val>
                                        </p:tav>
                                        <p:tav tm="100000">
                                          <p:val>
                                            <p:strVal val="1+ppt_h/2"/>
                                          </p:val>
                                        </p:tav>
                                      </p:tavLst>
                                    </p:anim>
                                    <p:set>
                                      <p:cBhvr>
                                        <p:cTn id="14" dur="1" fill="hold">
                                          <p:stCondLst>
                                            <p:cond delay="499"/>
                                          </p:stCondLst>
                                        </p:cTn>
                                        <p:tgtEl>
                                          <p:spTgt spid="952322"/>
                                        </p:tgtEl>
                                        <p:attrNameLst>
                                          <p:attrName>style.visibility</p:attrName>
                                        </p:attrNameLst>
                                      </p:cBhvr>
                                      <p:to>
                                        <p:strVal val="hidden"/>
                                      </p:to>
                                    </p:set>
                                  </p:childTnLst>
                                </p:cTn>
                              </p:par>
                              <p:par>
                                <p:cTn id="15" presetID="2" presetClass="entr" presetSubtype="1" fill="hold" nodeType="withEffect">
                                  <p:stCondLst>
                                    <p:cond delay="0"/>
                                  </p:stCondLst>
                                  <p:childTnLst>
                                    <p:set>
                                      <p:cBhvr>
                                        <p:cTn id="16" dur="1" fill="hold">
                                          <p:stCondLst>
                                            <p:cond delay="0"/>
                                          </p:stCondLst>
                                        </p:cTn>
                                        <p:tgtEl>
                                          <p:spTgt spid="952323"/>
                                        </p:tgtEl>
                                        <p:attrNameLst>
                                          <p:attrName>style.visibility</p:attrName>
                                        </p:attrNameLst>
                                      </p:cBhvr>
                                      <p:to>
                                        <p:strVal val="visible"/>
                                      </p:to>
                                    </p:set>
                                    <p:anim calcmode="lin" valueType="num">
                                      <p:cBhvr additive="base">
                                        <p:cTn id="17" dur="500" fill="hold"/>
                                        <p:tgtEl>
                                          <p:spTgt spid="952323"/>
                                        </p:tgtEl>
                                        <p:attrNameLst>
                                          <p:attrName>ppt_x</p:attrName>
                                        </p:attrNameLst>
                                      </p:cBhvr>
                                      <p:tavLst>
                                        <p:tav tm="0">
                                          <p:val>
                                            <p:strVal val="#ppt_x"/>
                                          </p:val>
                                        </p:tav>
                                        <p:tav tm="100000">
                                          <p:val>
                                            <p:strVal val="#ppt_x"/>
                                          </p:val>
                                        </p:tav>
                                      </p:tavLst>
                                    </p:anim>
                                    <p:anim calcmode="lin" valueType="num">
                                      <p:cBhvr additive="base">
                                        <p:cTn id="18" dur="500" fill="hold"/>
                                        <p:tgtEl>
                                          <p:spTgt spid="952323"/>
                                        </p:tgtEl>
                                        <p:attrNameLst>
                                          <p:attrName>ppt_y</p:attrName>
                                        </p:attrNameLst>
                                      </p:cBhvr>
                                      <p:tavLst>
                                        <p:tav tm="0">
                                          <p:val>
                                            <p:strVal val="0-#ppt_h/2"/>
                                          </p:val>
                                        </p:tav>
                                        <p:tav tm="100000">
                                          <p:val>
                                            <p:strVal val="#ppt_y"/>
                                          </p:val>
                                        </p:tav>
                                      </p:tavLst>
                                    </p:anim>
                                  </p:childTnLst>
                                </p:cTn>
                              </p:par>
                            </p:childTnLst>
                          </p:cTn>
                        </p:par>
                      </p:childTnLst>
                    </p:cTn>
                  </p:par>
                  <p:par>
                    <p:cTn id="19" fill="hold" nodeType="clickPar">
                      <p:stCondLst>
                        <p:cond delay="indefinite"/>
                      </p:stCondLst>
                      <p:childTnLst>
                        <p:par>
                          <p:cTn id="20" fill="hold" nodeType="withGroup">
                            <p:stCondLst>
                              <p:cond delay="0"/>
                            </p:stCondLst>
                            <p:childTnLst>
                              <p:par>
                                <p:cTn id="21" presetID="2" presetClass="exit" presetSubtype="4" fill="hold" nodeType="clickEffect">
                                  <p:stCondLst>
                                    <p:cond delay="0"/>
                                  </p:stCondLst>
                                  <p:childTnLst>
                                    <p:anim calcmode="lin" valueType="num">
                                      <p:cBhvr additive="base">
                                        <p:cTn id="22" dur="500"/>
                                        <p:tgtEl>
                                          <p:spTgt spid="952323"/>
                                        </p:tgtEl>
                                        <p:attrNameLst>
                                          <p:attrName>ppt_x</p:attrName>
                                        </p:attrNameLst>
                                      </p:cBhvr>
                                      <p:tavLst>
                                        <p:tav tm="0">
                                          <p:val>
                                            <p:strVal val="ppt_x"/>
                                          </p:val>
                                        </p:tav>
                                        <p:tav tm="100000">
                                          <p:val>
                                            <p:strVal val="ppt_x"/>
                                          </p:val>
                                        </p:tav>
                                      </p:tavLst>
                                    </p:anim>
                                    <p:anim calcmode="lin" valueType="num">
                                      <p:cBhvr additive="base">
                                        <p:cTn id="23" dur="500"/>
                                        <p:tgtEl>
                                          <p:spTgt spid="952323"/>
                                        </p:tgtEl>
                                        <p:attrNameLst>
                                          <p:attrName>ppt_y</p:attrName>
                                        </p:attrNameLst>
                                      </p:cBhvr>
                                      <p:tavLst>
                                        <p:tav tm="0">
                                          <p:val>
                                            <p:strVal val="ppt_y"/>
                                          </p:val>
                                        </p:tav>
                                        <p:tav tm="100000">
                                          <p:val>
                                            <p:strVal val="1+ppt_h/2"/>
                                          </p:val>
                                        </p:tav>
                                      </p:tavLst>
                                    </p:anim>
                                    <p:set>
                                      <p:cBhvr>
                                        <p:cTn id="24" dur="1" fill="hold">
                                          <p:stCondLst>
                                            <p:cond delay="499"/>
                                          </p:stCondLst>
                                        </p:cTn>
                                        <p:tgtEl>
                                          <p:spTgt spid="952323"/>
                                        </p:tgtEl>
                                        <p:attrNameLst>
                                          <p:attrName>style.visibility</p:attrName>
                                        </p:attrNameLst>
                                      </p:cBhvr>
                                      <p:to>
                                        <p:strVal val="hidden"/>
                                      </p:to>
                                    </p:set>
                                  </p:childTnLst>
                                </p:cTn>
                              </p:par>
                              <p:par>
                                <p:cTn id="25" presetID="2" presetClass="entr" presetSubtype="1" fill="hold" nodeType="withEffect">
                                  <p:stCondLst>
                                    <p:cond delay="0"/>
                                  </p:stCondLst>
                                  <p:childTnLst>
                                    <p:set>
                                      <p:cBhvr>
                                        <p:cTn id="26" dur="1" fill="hold">
                                          <p:stCondLst>
                                            <p:cond delay="0"/>
                                          </p:stCondLst>
                                        </p:cTn>
                                        <p:tgtEl>
                                          <p:spTgt spid="952324"/>
                                        </p:tgtEl>
                                        <p:attrNameLst>
                                          <p:attrName>style.visibility</p:attrName>
                                        </p:attrNameLst>
                                      </p:cBhvr>
                                      <p:to>
                                        <p:strVal val="visible"/>
                                      </p:to>
                                    </p:set>
                                    <p:anim calcmode="lin" valueType="num">
                                      <p:cBhvr additive="base">
                                        <p:cTn id="27" dur="500" fill="hold"/>
                                        <p:tgtEl>
                                          <p:spTgt spid="952324"/>
                                        </p:tgtEl>
                                        <p:attrNameLst>
                                          <p:attrName>ppt_x</p:attrName>
                                        </p:attrNameLst>
                                      </p:cBhvr>
                                      <p:tavLst>
                                        <p:tav tm="0">
                                          <p:val>
                                            <p:strVal val="#ppt_x"/>
                                          </p:val>
                                        </p:tav>
                                        <p:tav tm="100000">
                                          <p:val>
                                            <p:strVal val="#ppt_x"/>
                                          </p:val>
                                        </p:tav>
                                      </p:tavLst>
                                    </p:anim>
                                    <p:anim calcmode="lin" valueType="num">
                                      <p:cBhvr additive="base">
                                        <p:cTn id="28" dur="500" fill="hold"/>
                                        <p:tgtEl>
                                          <p:spTgt spid="952324"/>
                                        </p:tgtEl>
                                        <p:attrNameLst>
                                          <p:attrName>ppt_y</p:attrName>
                                        </p:attrNameLst>
                                      </p:cBhvr>
                                      <p:tavLst>
                                        <p:tav tm="0">
                                          <p:val>
                                            <p:strVal val="0-#ppt_h/2"/>
                                          </p:val>
                                        </p:tav>
                                        <p:tav tm="100000">
                                          <p:val>
                                            <p:strVal val="#ppt_y"/>
                                          </p:val>
                                        </p:tav>
                                      </p:tavLst>
                                    </p:anim>
                                  </p:childTnLst>
                                </p:cTn>
                              </p:par>
                            </p:childTnLst>
                          </p:cTn>
                        </p:par>
                      </p:childTnLst>
                    </p:cTn>
                  </p:par>
                  <p:par>
                    <p:cTn id="29" fill="hold" nodeType="clickPar">
                      <p:stCondLst>
                        <p:cond delay="indefinite"/>
                      </p:stCondLst>
                      <p:childTnLst>
                        <p:par>
                          <p:cTn id="30" fill="hold" nodeType="withGroup">
                            <p:stCondLst>
                              <p:cond delay="0"/>
                            </p:stCondLst>
                            <p:childTnLst>
                              <p:par>
                                <p:cTn id="31" presetID="2" presetClass="exit" presetSubtype="4" fill="hold" nodeType="clickEffect">
                                  <p:stCondLst>
                                    <p:cond delay="0"/>
                                  </p:stCondLst>
                                  <p:childTnLst>
                                    <p:anim calcmode="lin" valueType="num">
                                      <p:cBhvr additive="base">
                                        <p:cTn id="32" dur="500"/>
                                        <p:tgtEl>
                                          <p:spTgt spid="952324"/>
                                        </p:tgtEl>
                                        <p:attrNameLst>
                                          <p:attrName>ppt_x</p:attrName>
                                        </p:attrNameLst>
                                      </p:cBhvr>
                                      <p:tavLst>
                                        <p:tav tm="0">
                                          <p:val>
                                            <p:strVal val="ppt_x"/>
                                          </p:val>
                                        </p:tav>
                                        <p:tav tm="100000">
                                          <p:val>
                                            <p:strVal val="ppt_x"/>
                                          </p:val>
                                        </p:tav>
                                      </p:tavLst>
                                    </p:anim>
                                    <p:anim calcmode="lin" valueType="num">
                                      <p:cBhvr additive="base">
                                        <p:cTn id="33" dur="500"/>
                                        <p:tgtEl>
                                          <p:spTgt spid="952324"/>
                                        </p:tgtEl>
                                        <p:attrNameLst>
                                          <p:attrName>ppt_y</p:attrName>
                                        </p:attrNameLst>
                                      </p:cBhvr>
                                      <p:tavLst>
                                        <p:tav tm="0">
                                          <p:val>
                                            <p:strVal val="ppt_y"/>
                                          </p:val>
                                        </p:tav>
                                        <p:tav tm="100000">
                                          <p:val>
                                            <p:strVal val="1+ppt_h/2"/>
                                          </p:val>
                                        </p:tav>
                                      </p:tavLst>
                                    </p:anim>
                                    <p:set>
                                      <p:cBhvr>
                                        <p:cTn id="34" dur="1" fill="hold">
                                          <p:stCondLst>
                                            <p:cond delay="499"/>
                                          </p:stCondLst>
                                        </p:cTn>
                                        <p:tgtEl>
                                          <p:spTgt spid="952324"/>
                                        </p:tgtEl>
                                        <p:attrNameLst>
                                          <p:attrName>style.visibility</p:attrName>
                                        </p:attrNameLst>
                                      </p:cBhvr>
                                      <p:to>
                                        <p:strVal val="hidden"/>
                                      </p:to>
                                    </p:set>
                                  </p:childTnLst>
                                </p:cTn>
                              </p:par>
                              <p:par>
                                <p:cTn id="35" presetID="2" presetClass="entr" presetSubtype="1" fill="hold" nodeType="withEffect">
                                  <p:stCondLst>
                                    <p:cond delay="0"/>
                                  </p:stCondLst>
                                  <p:childTnLst>
                                    <p:set>
                                      <p:cBhvr>
                                        <p:cTn id="36" dur="1" fill="hold">
                                          <p:stCondLst>
                                            <p:cond delay="0"/>
                                          </p:stCondLst>
                                        </p:cTn>
                                        <p:tgtEl>
                                          <p:spTgt spid="952325"/>
                                        </p:tgtEl>
                                        <p:attrNameLst>
                                          <p:attrName>style.visibility</p:attrName>
                                        </p:attrNameLst>
                                      </p:cBhvr>
                                      <p:to>
                                        <p:strVal val="visible"/>
                                      </p:to>
                                    </p:set>
                                    <p:anim calcmode="lin" valueType="num">
                                      <p:cBhvr additive="base">
                                        <p:cTn id="37" dur="500" fill="hold"/>
                                        <p:tgtEl>
                                          <p:spTgt spid="952325"/>
                                        </p:tgtEl>
                                        <p:attrNameLst>
                                          <p:attrName>ppt_x</p:attrName>
                                        </p:attrNameLst>
                                      </p:cBhvr>
                                      <p:tavLst>
                                        <p:tav tm="0">
                                          <p:val>
                                            <p:strVal val="#ppt_x"/>
                                          </p:val>
                                        </p:tav>
                                        <p:tav tm="100000">
                                          <p:val>
                                            <p:strVal val="#ppt_x"/>
                                          </p:val>
                                        </p:tav>
                                      </p:tavLst>
                                    </p:anim>
                                    <p:anim calcmode="lin" valueType="num">
                                      <p:cBhvr additive="base">
                                        <p:cTn id="38" dur="500" fill="hold"/>
                                        <p:tgtEl>
                                          <p:spTgt spid="952325"/>
                                        </p:tgtEl>
                                        <p:attrNameLst>
                                          <p:attrName>ppt_y</p:attrName>
                                        </p:attrNameLst>
                                      </p:cBhvr>
                                      <p:tavLst>
                                        <p:tav tm="0">
                                          <p:val>
                                            <p:strVal val="0-#ppt_h/2"/>
                                          </p:val>
                                        </p:tav>
                                        <p:tav tm="100000">
                                          <p:val>
                                            <p:strVal val="#ppt_y"/>
                                          </p:val>
                                        </p:tav>
                                      </p:tavLst>
                                    </p:anim>
                                  </p:childTnLst>
                                </p:cTn>
                              </p:par>
                            </p:childTnLst>
                          </p:cTn>
                        </p:par>
                      </p:childTnLst>
                    </p:cTn>
                  </p:par>
                  <p:par>
                    <p:cTn id="39" fill="hold" nodeType="clickPar">
                      <p:stCondLst>
                        <p:cond delay="indefinite"/>
                      </p:stCondLst>
                      <p:childTnLst>
                        <p:par>
                          <p:cTn id="40" fill="hold" nodeType="withGroup">
                            <p:stCondLst>
                              <p:cond delay="0"/>
                            </p:stCondLst>
                            <p:childTnLst>
                              <p:par>
                                <p:cTn id="41" presetID="2" presetClass="exit" presetSubtype="4" fill="hold" nodeType="clickEffect">
                                  <p:stCondLst>
                                    <p:cond delay="0"/>
                                  </p:stCondLst>
                                  <p:childTnLst>
                                    <p:anim calcmode="lin" valueType="num">
                                      <p:cBhvr additive="base">
                                        <p:cTn id="42" dur="500"/>
                                        <p:tgtEl>
                                          <p:spTgt spid="952325"/>
                                        </p:tgtEl>
                                        <p:attrNameLst>
                                          <p:attrName>ppt_x</p:attrName>
                                        </p:attrNameLst>
                                      </p:cBhvr>
                                      <p:tavLst>
                                        <p:tav tm="0">
                                          <p:val>
                                            <p:strVal val="ppt_x"/>
                                          </p:val>
                                        </p:tav>
                                        <p:tav tm="100000">
                                          <p:val>
                                            <p:strVal val="ppt_x"/>
                                          </p:val>
                                        </p:tav>
                                      </p:tavLst>
                                    </p:anim>
                                    <p:anim calcmode="lin" valueType="num">
                                      <p:cBhvr additive="base">
                                        <p:cTn id="43" dur="500"/>
                                        <p:tgtEl>
                                          <p:spTgt spid="952325"/>
                                        </p:tgtEl>
                                        <p:attrNameLst>
                                          <p:attrName>ppt_y</p:attrName>
                                        </p:attrNameLst>
                                      </p:cBhvr>
                                      <p:tavLst>
                                        <p:tav tm="0">
                                          <p:val>
                                            <p:strVal val="ppt_y"/>
                                          </p:val>
                                        </p:tav>
                                        <p:tav tm="100000">
                                          <p:val>
                                            <p:strVal val="1+ppt_h/2"/>
                                          </p:val>
                                        </p:tav>
                                      </p:tavLst>
                                    </p:anim>
                                    <p:set>
                                      <p:cBhvr>
                                        <p:cTn id="44" dur="1" fill="hold">
                                          <p:stCondLst>
                                            <p:cond delay="499"/>
                                          </p:stCondLst>
                                        </p:cTn>
                                        <p:tgtEl>
                                          <p:spTgt spid="952325"/>
                                        </p:tgtEl>
                                        <p:attrNameLst>
                                          <p:attrName>style.visibility</p:attrName>
                                        </p:attrNameLst>
                                      </p:cBhvr>
                                      <p:to>
                                        <p:strVal val="hidden"/>
                                      </p:to>
                                    </p:set>
                                  </p:childTnLst>
                                </p:cTn>
                              </p:par>
                              <p:par>
                                <p:cTn id="45" presetID="2" presetClass="entr" presetSubtype="1" fill="hold" nodeType="withEffect">
                                  <p:stCondLst>
                                    <p:cond delay="0"/>
                                  </p:stCondLst>
                                  <p:childTnLst>
                                    <p:set>
                                      <p:cBhvr>
                                        <p:cTn id="46" dur="1" fill="hold">
                                          <p:stCondLst>
                                            <p:cond delay="0"/>
                                          </p:stCondLst>
                                        </p:cTn>
                                        <p:tgtEl>
                                          <p:spTgt spid="952326"/>
                                        </p:tgtEl>
                                        <p:attrNameLst>
                                          <p:attrName>style.visibility</p:attrName>
                                        </p:attrNameLst>
                                      </p:cBhvr>
                                      <p:to>
                                        <p:strVal val="visible"/>
                                      </p:to>
                                    </p:set>
                                    <p:anim calcmode="lin" valueType="num">
                                      <p:cBhvr additive="base">
                                        <p:cTn id="47" dur="500" fill="hold"/>
                                        <p:tgtEl>
                                          <p:spTgt spid="952326"/>
                                        </p:tgtEl>
                                        <p:attrNameLst>
                                          <p:attrName>ppt_x</p:attrName>
                                        </p:attrNameLst>
                                      </p:cBhvr>
                                      <p:tavLst>
                                        <p:tav tm="0">
                                          <p:val>
                                            <p:strVal val="#ppt_x"/>
                                          </p:val>
                                        </p:tav>
                                        <p:tav tm="100000">
                                          <p:val>
                                            <p:strVal val="#ppt_x"/>
                                          </p:val>
                                        </p:tav>
                                      </p:tavLst>
                                    </p:anim>
                                    <p:anim calcmode="lin" valueType="num">
                                      <p:cBhvr additive="base">
                                        <p:cTn id="48" dur="500" fill="hold"/>
                                        <p:tgtEl>
                                          <p:spTgt spid="952326"/>
                                        </p:tgtEl>
                                        <p:attrNameLst>
                                          <p:attrName>ppt_y</p:attrName>
                                        </p:attrNameLst>
                                      </p:cBhvr>
                                      <p:tavLst>
                                        <p:tav tm="0">
                                          <p:val>
                                            <p:strVal val="0-#ppt_h/2"/>
                                          </p:val>
                                        </p:tav>
                                        <p:tav tm="100000">
                                          <p:val>
                                            <p:strVal val="#ppt_y"/>
                                          </p:val>
                                        </p:tav>
                                      </p:tavLst>
                                    </p:anim>
                                  </p:childTnLst>
                                </p:cTn>
                              </p:par>
                            </p:childTnLst>
                          </p:cTn>
                        </p:par>
                      </p:childTnLst>
                    </p:cTn>
                  </p:par>
                  <p:par>
                    <p:cTn id="49" fill="hold" nodeType="clickPar">
                      <p:stCondLst>
                        <p:cond delay="indefinite"/>
                      </p:stCondLst>
                      <p:childTnLst>
                        <p:par>
                          <p:cTn id="50" fill="hold" nodeType="withGroup">
                            <p:stCondLst>
                              <p:cond delay="0"/>
                            </p:stCondLst>
                            <p:childTnLst>
                              <p:par>
                                <p:cTn id="51" presetID="2" presetClass="exit" presetSubtype="4" fill="hold" nodeType="clickEffect">
                                  <p:stCondLst>
                                    <p:cond delay="0"/>
                                  </p:stCondLst>
                                  <p:childTnLst>
                                    <p:anim calcmode="lin" valueType="num">
                                      <p:cBhvr additive="base">
                                        <p:cTn id="52" dur="500"/>
                                        <p:tgtEl>
                                          <p:spTgt spid="952326"/>
                                        </p:tgtEl>
                                        <p:attrNameLst>
                                          <p:attrName>ppt_x</p:attrName>
                                        </p:attrNameLst>
                                      </p:cBhvr>
                                      <p:tavLst>
                                        <p:tav tm="0">
                                          <p:val>
                                            <p:strVal val="ppt_x"/>
                                          </p:val>
                                        </p:tav>
                                        <p:tav tm="100000">
                                          <p:val>
                                            <p:strVal val="ppt_x"/>
                                          </p:val>
                                        </p:tav>
                                      </p:tavLst>
                                    </p:anim>
                                    <p:anim calcmode="lin" valueType="num">
                                      <p:cBhvr additive="base">
                                        <p:cTn id="53" dur="500"/>
                                        <p:tgtEl>
                                          <p:spTgt spid="952326"/>
                                        </p:tgtEl>
                                        <p:attrNameLst>
                                          <p:attrName>ppt_y</p:attrName>
                                        </p:attrNameLst>
                                      </p:cBhvr>
                                      <p:tavLst>
                                        <p:tav tm="0">
                                          <p:val>
                                            <p:strVal val="ppt_y"/>
                                          </p:val>
                                        </p:tav>
                                        <p:tav tm="100000">
                                          <p:val>
                                            <p:strVal val="1+ppt_h/2"/>
                                          </p:val>
                                        </p:tav>
                                      </p:tavLst>
                                    </p:anim>
                                    <p:set>
                                      <p:cBhvr>
                                        <p:cTn id="54" dur="1" fill="hold">
                                          <p:stCondLst>
                                            <p:cond delay="499"/>
                                          </p:stCondLst>
                                        </p:cTn>
                                        <p:tgtEl>
                                          <p:spTgt spid="952326"/>
                                        </p:tgtEl>
                                        <p:attrNameLst>
                                          <p:attrName>style.visibility</p:attrName>
                                        </p:attrNameLst>
                                      </p:cBhvr>
                                      <p:to>
                                        <p:strVal val="hidden"/>
                                      </p:to>
                                    </p:set>
                                  </p:childTnLst>
                                </p:cTn>
                              </p:par>
                              <p:par>
                                <p:cTn id="55" presetID="2" presetClass="entr" presetSubtype="1" fill="hold" nodeType="withEffect">
                                  <p:stCondLst>
                                    <p:cond delay="0"/>
                                  </p:stCondLst>
                                  <p:childTnLst>
                                    <p:set>
                                      <p:cBhvr>
                                        <p:cTn id="56" dur="1" fill="hold">
                                          <p:stCondLst>
                                            <p:cond delay="0"/>
                                          </p:stCondLst>
                                        </p:cTn>
                                        <p:tgtEl>
                                          <p:spTgt spid="952327"/>
                                        </p:tgtEl>
                                        <p:attrNameLst>
                                          <p:attrName>style.visibility</p:attrName>
                                        </p:attrNameLst>
                                      </p:cBhvr>
                                      <p:to>
                                        <p:strVal val="visible"/>
                                      </p:to>
                                    </p:set>
                                    <p:anim calcmode="lin" valueType="num">
                                      <p:cBhvr additive="base">
                                        <p:cTn id="57" dur="500" fill="hold"/>
                                        <p:tgtEl>
                                          <p:spTgt spid="952327"/>
                                        </p:tgtEl>
                                        <p:attrNameLst>
                                          <p:attrName>ppt_x</p:attrName>
                                        </p:attrNameLst>
                                      </p:cBhvr>
                                      <p:tavLst>
                                        <p:tav tm="0">
                                          <p:val>
                                            <p:strVal val="#ppt_x"/>
                                          </p:val>
                                        </p:tav>
                                        <p:tav tm="100000">
                                          <p:val>
                                            <p:strVal val="#ppt_x"/>
                                          </p:val>
                                        </p:tav>
                                      </p:tavLst>
                                    </p:anim>
                                    <p:anim calcmode="lin" valueType="num">
                                      <p:cBhvr additive="base">
                                        <p:cTn id="58" dur="500" fill="hold"/>
                                        <p:tgtEl>
                                          <p:spTgt spid="95232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p:cNvSpPr>
            <a:spLocks noGrp="1"/>
          </p:cNvSpPr>
          <p:nvPr>
            <p:ph type="title"/>
          </p:nvPr>
        </p:nvSpPr>
        <p:spPr/>
        <p:txBody>
          <a:bodyPr/>
          <a:lstStyle/>
          <a:p>
            <a:r>
              <a:rPr lang="zh-CN" altLang="en-US" dirty="0"/>
              <a:t>四、如何实现编译器？</a:t>
            </a:r>
          </a:p>
        </p:txBody>
      </p:sp>
      <p:sp>
        <p:nvSpPr>
          <p:cNvPr id="8" name="内容占位符 7"/>
          <p:cNvSpPr>
            <a:spLocks noGrp="1"/>
          </p:cNvSpPr>
          <p:nvPr>
            <p:ph idx="1"/>
          </p:nvPr>
        </p:nvSpPr>
        <p:spPr/>
        <p:txBody>
          <a:bodyPr>
            <a:normAutofit fontScale="85000" lnSpcReduction="20000"/>
          </a:bodyPr>
          <a:lstStyle/>
          <a:p>
            <a:pPr>
              <a:lnSpc>
                <a:spcPct val="150000"/>
              </a:lnSpc>
            </a:pPr>
            <a:r>
              <a:rPr lang="zh-CN" altLang="en-US" sz="3200" dirty="0"/>
              <a:t>如何开发一个实现编译过程的复杂系统？</a:t>
            </a:r>
            <a:endParaRPr lang="en-US" altLang="zh-CN" sz="3200" dirty="0"/>
          </a:p>
          <a:p>
            <a:pPr>
              <a:lnSpc>
                <a:spcPct val="150000"/>
              </a:lnSpc>
            </a:pPr>
            <a:r>
              <a:rPr lang="zh-CN" altLang="en-US" sz="3200" dirty="0"/>
              <a:t>根据系统资源的状况、运行目标的要求</a:t>
            </a:r>
            <a:r>
              <a:rPr lang="en-US" altLang="zh-CN" sz="3200" dirty="0"/>
              <a:t>……</a:t>
            </a:r>
            <a:r>
              <a:rPr lang="zh-CN" altLang="en-US" sz="3200" dirty="0"/>
              <a:t>等，可以将一个编译程序设计成多遍（</a:t>
            </a:r>
            <a:r>
              <a:rPr lang="en-US" altLang="zh-CN" sz="3200" dirty="0"/>
              <a:t>Pass</a:t>
            </a:r>
            <a:r>
              <a:rPr lang="zh-CN" altLang="en-US" sz="3200" dirty="0"/>
              <a:t>）扫描的形式，在每一遍扫描中，完成不同的任务。</a:t>
            </a:r>
          </a:p>
          <a:p>
            <a:pPr lvl="1">
              <a:lnSpc>
                <a:spcPct val="150000"/>
              </a:lnSpc>
            </a:pPr>
            <a:r>
              <a:rPr lang="zh-CN" altLang="en-US" sz="2800" dirty="0"/>
              <a:t>如：首遍构造语法树，二遍处理中间表示，增加信息等。</a:t>
            </a:r>
          </a:p>
          <a:p>
            <a:pPr>
              <a:lnSpc>
                <a:spcPct val="150000"/>
              </a:lnSpc>
            </a:pPr>
            <a:r>
              <a:rPr lang="zh-CN" altLang="en-US" sz="3200" dirty="0"/>
              <a:t>遍可以和阶段相对应，也可以和阶段无关</a:t>
            </a:r>
          </a:p>
          <a:p>
            <a:pPr>
              <a:lnSpc>
                <a:spcPct val="150000"/>
              </a:lnSpc>
            </a:pPr>
            <a:r>
              <a:rPr lang="zh-CN" altLang="en-US" sz="3200" dirty="0"/>
              <a:t>单遍代码不太有效</a:t>
            </a:r>
          </a:p>
          <a:p>
            <a:endParaRPr lang="zh-CN" altLang="en-US" dirty="0"/>
          </a:p>
        </p:txBody>
      </p:sp>
      <p:sp>
        <p:nvSpPr>
          <p:cNvPr id="9" name="日期占位符 8"/>
          <p:cNvSpPr>
            <a:spLocks noGrp="1"/>
          </p:cNvSpPr>
          <p:nvPr>
            <p:ph type="dt" sz="half" idx="10"/>
          </p:nvPr>
        </p:nvSpPr>
        <p:spPr/>
        <p:txBody>
          <a:bodyPr/>
          <a:lstStyle/>
          <a:p>
            <a:fld id="{A15AC467-2E15-404F-9FFF-E118F78798A7}" type="datetime1">
              <a:rPr lang="zh-CN" altLang="en-US" smtClean="0"/>
              <a:t>2019-09-05</a:t>
            </a:fld>
            <a:endParaRPr lang="zh-CN" altLang="en-US"/>
          </a:p>
        </p:txBody>
      </p:sp>
      <p:sp>
        <p:nvSpPr>
          <p:cNvPr id="10" name="灯片编号占位符 9"/>
          <p:cNvSpPr>
            <a:spLocks noGrp="1"/>
          </p:cNvSpPr>
          <p:nvPr>
            <p:ph type="sldNum" sz="quarter" idx="12"/>
          </p:nvPr>
        </p:nvSpPr>
        <p:spPr/>
        <p:txBody>
          <a:bodyPr/>
          <a:lstStyle/>
          <a:p>
            <a:fld id="{473EEFB0-B63D-4295-A631-D63A173DC90C}" type="slidenum">
              <a:rPr lang="zh-CN" altLang="en-US" smtClean="0"/>
              <a:t>53</a:t>
            </a:fld>
            <a:endParaRPr lang="zh-CN" altLang="en-US"/>
          </a:p>
        </p:txBody>
      </p:sp>
    </p:spTree>
    <p:extLst>
      <p:ext uri="{BB962C8B-B14F-4D97-AF65-F5344CB8AC3E}">
        <p14:creationId xmlns:p14="http://schemas.microsoft.com/office/powerpoint/2010/main" val="31854254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p:cNvSpPr>
            <a:spLocks noGrp="1"/>
          </p:cNvSpPr>
          <p:nvPr>
            <p:ph type="title"/>
          </p:nvPr>
        </p:nvSpPr>
        <p:spPr/>
        <p:txBody>
          <a:bodyPr/>
          <a:lstStyle/>
          <a:p>
            <a:r>
              <a:rPr lang="zh-CN" altLang="en-US" dirty="0">
                <a:latin typeface="Times New Roman" panose="02020603050405020304" pitchFamily="18" charset="0"/>
                <a:ea typeface="Arial Unicode MS" panose="020B0604020202020204" pitchFamily="34" charset="-122"/>
                <a:cs typeface="Arial Unicode MS" panose="020B0604020202020204" pitchFamily="34" charset="-122"/>
              </a:rPr>
              <a:t>编译程序的组织</a:t>
            </a:r>
            <a:endParaRPr lang="zh-CN" altLang="en-US" dirty="0"/>
          </a:p>
        </p:txBody>
      </p:sp>
      <p:sp>
        <p:nvSpPr>
          <p:cNvPr id="8" name="内容占位符 7"/>
          <p:cNvSpPr>
            <a:spLocks noGrp="1"/>
          </p:cNvSpPr>
          <p:nvPr>
            <p:ph idx="1"/>
          </p:nvPr>
        </p:nvSpPr>
        <p:spPr/>
        <p:txBody>
          <a:bodyPr>
            <a:normAutofit lnSpcReduction="10000"/>
          </a:bodyPr>
          <a:lstStyle/>
          <a:p>
            <a:pPr>
              <a:lnSpc>
                <a:spcPct val="150000"/>
              </a:lnSpc>
            </a:pPr>
            <a:r>
              <a:rPr lang="zh-CN" altLang="en-US" sz="3200" dirty="0"/>
              <a:t>编译程序的设计目标</a:t>
            </a:r>
          </a:p>
          <a:p>
            <a:pPr lvl="1">
              <a:lnSpc>
                <a:spcPct val="150000"/>
              </a:lnSpc>
            </a:pPr>
            <a:r>
              <a:rPr lang="zh-CN" altLang="en-US" sz="2800" dirty="0"/>
              <a:t>规模小、速度快、诊断能力强、可靠性高、可移植性好、可扩充性好</a:t>
            </a:r>
          </a:p>
          <a:p>
            <a:pPr lvl="1">
              <a:lnSpc>
                <a:spcPct val="150000"/>
              </a:lnSpc>
            </a:pPr>
            <a:r>
              <a:rPr lang="zh-CN" altLang="en-US" sz="2800" dirty="0"/>
              <a:t>目标程序也要规模小、执行速度快</a:t>
            </a:r>
          </a:p>
          <a:p>
            <a:pPr>
              <a:lnSpc>
                <a:spcPct val="150000"/>
              </a:lnSpc>
            </a:pPr>
            <a:r>
              <a:rPr lang="zh-CN" altLang="en-US" sz="3200" dirty="0"/>
              <a:t>编译系统规模较大，因此可移植性很重要</a:t>
            </a:r>
          </a:p>
          <a:p>
            <a:pPr lvl="1">
              <a:lnSpc>
                <a:spcPct val="150000"/>
              </a:lnSpc>
            </a:pPr>
            <a:r>
              <a:rPr lang="zh-CN" altLang="en-US" sz="2800" dirty="0"/>
              <a:t>为了提高可移植性，将编译程序划分为</a:t>
            </a:r>
            <a:r>
              <a:rPr lang="zh-CN" altLang="en-US" sz="2800" b="1" dirty="0"/>
              <a:t>前端</a:t>
            </a:r>
            <a:r>
              <a:rPr lang="zh-CN" altLang="en-US" sz="2800" dirty="0"/>
              <a:t>和</a:t>
            </a:r>
            <a:r>
              <a:rPr lang="zh-CN" altLang="en-US" sz="2800" b="1" dirty="0"/>
              <a:t>后端</a:t>
            </a:r>
          </a:p>
          <a:p>
            <a:endParaRPr lang="zh-CN" altLang="en-US" dirty="0"/>
          </a:p>
        </p:txBody>
      </p:sp>
      <p:sp>
        <p:nvSpPr>
          <p:cNvPr id="2" name="日期占位符 1"/>
          <p:cNvSpPr>
            <a:spLocks noGrp="1"/>
          </p:cNvSpPr>
          <p:nvPr>
            <p:ph type="dt" sz="half" idx="10"/>
          </p:nvPr>
        </p:nvSpPr>
        <p:spPr/>
        <p:txBody>
          <a:bodyPr/>
          <a:lstStyle/>
          <a:p>
            <a:fld id="{28DD7FEE-7E15-4F04-AFB2-7FF8B0BF03DD}" type="datetime1">
              <a:rPr lang="zh-CN" altLang="en-US" smtClean="0"/>
              <a:t>2019-09-05</a:t>
            </a:fld>
            <a:endParaRPr lang="zh-CN" altLang="en-US"/>
          </a:p>
        </p:txBody>
      </p:sp>
      <p:sp>
        <p:nvSpPr>
          <p:cNvPr id="3" name="灯片编号占位符 2"/>
          <p:cNvSpPr>
            <a:spLocks noGrp="1"/>
          </p:cNvSpPr>
          <p:nvPr>
            <p:ph type="sldNum" sz="quarter" idx="12"/>
          </p:nvPr>
        </p:nvSpPr>
        <p:spPr/>
        <p:txBody>
          <a:bodyPr/>
          <a:lstStyle/>
          <a:p>
            <a:fld id="{473EEFB0-B63D-4295-A631-D63A173DC90C}" type="slidenum">
              <a:rPr lang="zh-CN" altLang="en-US" smtClean="0"/>
              <a:t>54</a:t>
            </a:fld>
            <a:endParaRPr lang="zh-CN" altLang="en-US"/>
          </a:p>
        </p:txBody>
      </p:sp>
    </p:spTree>
    <p:extLst>
      <p:ext uri="{BB962C8B-B14F-4D97-AF65-F5344CB8AC3E}">
        <p14:creationId xmlns:p14="http://schemas.microsoft.com/office/powerpoint/2010/main" val="111541302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latin typeface="Times New Roman" panose="02020603050405020304" pitchFamily="18" charset="0"/>
                <a:ea typeface="Arial Unicode MS" panose="020B0604020202020204" pitchFamily="34" charset="-122"/>
                <a:cs typeface="Arial Unicode MS" panose="020B0604020202020204" pitchFamily="34" charset="-122"/>
              </a:rPr>
              <a:t>编译程序的组织</a:t>
            </a:r>
            <a:endParaRPr lang="zh-CN" altLang="en-US" dirty="0"/>
          </a:p>
        </p:txBody>
      </p:sp>
      <p:pic>
        <p:nvPicPr>
          <p:cNvPr id="4" name="图片 3"/>
          <p:cNvPicPr>
            <a:picLocks noChangeAspect="1"/>
          </p:cNvPicPr>
          <p:nvPr/>
        </p:nvPicPr>
        <p:blipFill rotWithShape="1">
          <a:blip r:embed="rId3"/>
          <a:srcRect t="11496"/>
          <a:stretch/>
        </p:blipFill>
        <p:spPr>
          <a:xfrm>
            <a:off x="736315" y="1617133"/>
            <a:ext cx="9692951" cy="4529667"/>
          </a:xfrm>
          <a:prstGeom prst="rect">
            <a:avLst/>
          </a:prstGeom>
        </p:spPr>
      </p:pic>
      <p:sp>
        <p:nvSpPr>
          <p:cNvPr id="3" name="日期占位符 2"/>
          <p:cNvSpPr>
            <a:spLocks noGrp="1"/>
          </p:cNvSpPr>
          <p:nvPr>
            <p:ph type="dt" sz="half" idx="10"/>
          </p:nvPr>
        </p:nvSpPr>
        <p:spPr/>
        <p:txBody>
          <a:bodyPr/>
          <a:lstStyle/>
          <a:p>
            <a:fld id="{F0E41D1A-518F-48A9-92F1-3805FF1E7ADA}" type="datetime1">
              <a:rPr lang="zh-CN" altLang="en-US" smtClean="0"/>
              <a:t>2019-09-05</a:t>
            </a:fld>
            <a:endParaRPr lang="zh-CN" altLang="en-US"/>
          </a:p>
        </p:txBody>
      </p:sp>
      <p:sp>
        <p:nvSpPr>
          <p:cNvPr id="5" name="灯片编号占位符 4"/>
          <p:cNvSpPr>
            <a:spLocks noGrp="1"/>
          </p:cNvSpPr>
          <p:nvPr>
            <p:ph type="sldNum" sz="quarter" idx="12"/>
          </p:nvPr>
        </p:nvSpPr>
        <p:spPr/>
        <p:txBody>
          <a:bodyPr/>
          <a:lstStyle/>
          <a:p>
            <a:fld id="{473EEFB0-B63D-4295-A631-D63A173DC90C}" type="slidenum">
              <a:rPr lang="zh-CN" altLang="en-US" smtClean="0"/>
              <a:t>55</a:t>
            </a:fld>
            <a:endParaRPr lang="zh-CN" altLang="en-US"/>
          </a:p>
        </p:txBody>
      </p:sp>
    </p:spTree>
    <p:extLst>
      <p:ext uri="{BB962C8B-B14F-4D97-AF65-F5344CB8AC3E}">
        <p14:creationId xmlns:p14="http://schemas.microsoft.com/office/powerpoint/2010/main" val="152198193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994181" name="Rectangle 2"/>
          <p:cNvSpPr>
            <a:spLocks noGrp="1" noChangeArrowheads="1"/>
          </p:cNvSpPr>
          <p:nvPr>
            <p:ph type="title"/>
          </p:nvPr>
        </p:nvSpPr>
        <p:spPr/>
        <p:txBody>
          <a:bodyPr/>
          <a:lstStyle/>
          <a:p>
            <a:r>
              <a:rPr lang="zh-CN" altLang="en-US">
                <a:latin typeface="Arial Unicode MS" panose="020B0604020202020204" pitchFamily="34" charset="-122"/>
                <a:ea typeface="Arial Unicode MS" panose="020B0604020202020204" pitchFamily="34" charset="-122"/>
                <a:cs typeface="Arial Unicode MS" panose="020B0604020202020204" pitchFamily="34" charset="-122"/>
              </a:rPr>
              <a:t>前端和后端的组合</a:t>
            </a:r>
          </a:p>
        </p:txBody>
      </p:sp>
      <p:sp>
        <p:nvSpPr>
          <p:cNvPr id="972803" name="Rectangle 3"/>
          <p:cNvSpPr>
            <a:spLocks noGrp="1" noChangeArrowheads="1"/>
          </p:cNvSpPr>
          <p:nvPr>
            <p:ph idx="1"/>
          </p:nvPr>
        </p:nvSpPr>
        <p:spPr/>
        <p:txBody>
          <a:bodyPr>
            <a:normAutofit/>
          </a:bodyPr>
          <a:lstStyle/>
          <a:p>
            <a:r>
              <a:rPr lang="zh-CN" altLang="en-US" sz="3600" dirty="0">
                <a:latin typeface="楷体_GB2312" pitchFamily="49" charset="-122"/>
                <a:ea typeface="楷体_GB2312" pitchFamily="49" charset="-122"/>
              </a:rPr>
              <a:t>某一编译程序的前端加上相应不同的后端可以为不同的机器构成同一个源语言的编译程序</a:t>
            </a:r>
          </a:p>
          <a:p>
            <a:endParaRPr lang="zh-CN" altLang="en-US" sz="3600" dirty="0">
              <a:latin typeface="楷体_GB2312" pitchFamily="49" charset="-122"/>
              <a:ea typeface="楷体_GB2312" pitchFamily="49" charset="-122"/>
            </a:endParaRPr>
          </a:p>
          <a:p>
            <a:r>
              <a:rPr lang="zh-CN" altLang="en-US" sz="3600" dirty="0">
                <a:latin typeface="楷体_GB2312" pitchFamily="49" charset="-122"/>
                <a:ea typeface="楷体_GB2312" pitchFamily="49" charset="-122"/>
              </a:rPr>
              <a:t>不同语言编译的前端生成某一种中间语言，在使用一个共同的后端，可以为同一机器生成几个语言的编译程序</a:t>
            </a:r>
          </a:p>
        </p:txBody>
      </p:sp>
      <p:sp>
        <p:nvSpPr>
          <p:cNvPr id="2" name="日期占位符 1"/>
          <p:cNvSpPr>
            <a:spLocks noGrp="1"/>
          </p:cNvSpPr>
          <p:nvPr>
            <p:ph type="dt" sz="half" idx="10"/>
          </p:nvPr>
        </p:nvSpPr>
        <p:spPr/>
        <p:txBody>
          <a:bodyPr/>
          <a:lstStyle/>
          <a:p>
            <a:fld id="{9C3A0450-9898-44FA-B3BD-E1BC630B8A04}" type="datetime1">
              <a:rPr lang="zh-CN" altLang="en-US" smtClean="0"/>
              <a:t>2019-09-05</a:t>
            </a:fld>
            <a:endParaRPr lang="zh-CN" altLang="en-US"/>
          </a:p>
        </p:txBody>
      </p:sp>
      <p:sp>
        <p:nvSpPr>
          <p:cNvPr id="3" name="灯片编号占位符 2"/>
          <p:cNvSpPr>
            <a:spLocks noGrp="1"/>
          </p:cNvSpPr>
          <p:nvPr>
            <p:ph type="sldNum" sz="quarter" idx="12"/>
          </p:nvPr>
        </p:nvSpPr>
        <p:spPr/>
        <p:txBody>
          <a:bodyPr/>
          <a:lstStyle/>
          <a:p>
            <a:fld id="{473EEFB0-B63D-4295-A631-D63A173DC90C}" type="slidenum">
              <a:rPr lang="zh-CN" altLang="en-US" smtClean="0"/>
              <a:t>56</a:t>
            </a:fld>
            <a:endParaRPr lang="zh-CN" altLang="en-US"/>
          </a:p>
        </p:txBody>
      </p:sp>
    </p:spTree>
    <p:extLst>
      <p:ext uri="{BB962C8B-B14F-4D97-AF65-F5344CB8AC3E}">
        <p14:creationId xmlns:p14="http://schemas.microsoft.com/office/powerpoint/2010/main" val="33837738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92133" name="Rectangle 2"/>
          <p:cNvSpPr>
            <a:spLocks noGrp="1" noChangeArrowheads="1"/>
          </p:cNvSpPr>
          <p:nvPr>
            <p:ph type="title" idx="4294967295"/>
          </p:nvPr>
        </p:nvSpPr>
        <p:spPr>
          <a:xfrm>
            <a:off x="1703389" y="260350"/>
            <a:ext cx="8713787" cy="1143000"/>
          </a:xfrm>
        </p:spPr>
        <p:txBody>
          <a:bodyPr/>
          <a:lstStyle/>
          <a:p>
            <a:r>
              <a:rPr lang="en-US" altLang="zh-CN" sz="4000">
                <a:latin typeface="Arial Unicode MS" panose="020B0604020202020204" pitchFamily="34" charset="-122"/>
                <a:ea typeface="Arial Unicode MS" panose="020B0604020202020204" pitchFamily="34" charset="-122"/>
                <a:cs typeface="Arial Unicode MS" panose="020B0604020202020204" pitchFamily="34" charset="-122"/>
              </a:rPr>
              <a:t>Java</a:t>
            </a:r>
            <a:r>
              <a:rPr lang="zh-CN" altLang="en-US" sz="4000">
                <a:latin typeface="Arial Unicode MS" panose="020B0604020202020204" pitchFamily="34" charset="-122"/>
                <a:ea typeface="Arial Unicode MS" panose="020B0604020202020204" pitchFamily="34" charset="-122"/>
                <a:cs typeface="Arial Unicode MS" panose="020B0604020202020204" pitchFamily="34" charset="-122"/>
              </a:rPr>
              <a:t>语言环境（一个前端</a:t>
            </a:r>
            <a:r>
              <a:rPr lang="en-US" altLang="zh-CN" sz="4000">
                <a:latin typeface="Arial Unicode MS" panose="020B0604020202020204" pitchFamily="34" charset="-122"/>
                <a:ea typeface="Arial Unicode MS" panose="020B0604020202020204" pitchFamily="34" charset="-122"/>
                <a:cs typeface="Arial Unicode MS" panose="020B0604020202020204" pitchFamily="34" charset="-122"/>
              </a:rPr>
              <a:t>+</a:t>
            </a:r>
            <a:r>
              <a:rPr lang="zh-CN" altLang="en-US" sz="4000">
                <a:latin typeface="Arial Unicode MS" panose="020B0604020202020204" pitchFamily="34" charset="-122"/>
                <a:ea typeface="Arial Unicode MS" panose="020B0604020202020204" pitchFamily="34" charset="-122"/>
                <a:cs typeface="Arial Unicode MS" panose="020B0604020202020204" pitchFamily="34" charset="-122"/>
              </a:rPr>
              <a:t>多个后端）</a:t>
            </a:r>
          </a:p>
        </p:txBody>
      </p:sp>
      <p:grpSp>
        <p:nvGrpSpPr>
          <p:cNvPr id="2" name="Group 24"/>
          <p:cNvGrpSpPr>
            <a:grpSpLocks/>
          </p:cNvGrpSpPr>
          <p:nvPr/>
        </p:nvGrpSpPr>
        <p:grpSpPr bwMode="auto">
          <a:xfrm>
            <a:off x="1919289" y="1268414"/>
            <a:ext cx="8353425" cy="4897437"/>
            <a:chOff x="249" y="799"/>
            <a:chExt cx="5262" cy="3085"/>
          </a:xfrm>
        </p:grpSpPr>
        <p:sp>
          <p:nvSpPr>
            <p:cNvPr id="2992135" name="Rectangle 3"/>
            <p:cNvSpPr>
              <a:spLocks noChangeArrowheads="1"/>
            </p:cNvSpPr>
            <p:nvPr/>
          </p:nvSpPr>
          <p:spPr bwMode="auto">
            <a:xfrm>
              <a:off x="249" y="890"/>
              <a:ext cx="953" cy="2948"/>
            </a:xfrm>
            <a:prstGeom prst="rect">
              <a:avLst/>
            </a:prstGeom>
            <a:solidFill>
              <a:srgbClr val="BBE0E3"/>
            </a:solidFill>
            <a:ln w="9525">
              <a:solidFill>
                <a:schemeClr val="tx1"/>
              </a:solidFill>
              <a:miter lim="800000"/>
              <a:headEnd/>
              <a:tailEnd/>
            </a:ln>
          </p:spPr>
          <p:txBody>
            <a:bodyPr wrap="none"/>
            <a:lstStyle>
              <a:lvl1pPr>
                <a:defRPr kumimoji="1" sz="2400">
                  <a:solidFill>
                    <a:schemeClr val="tx1"/>
                  </a:solidFill>
                  <a:latin typeface="Times New Roman" panose="02020603050405020304" pitchFamily="18" charset="0"/>
                  <a:ea typeface="宋体" panose="02010600030101010101" pitchFamily="2" charset="-122"/>
                </a:defRPr>
              </a:lvl1pPr>
              <a:lvl2pPr marL="742950" indent="-285750">
                <a:defRPr kumimoji="1" sz="2400">
                  <a:solidFill>
                    <a:schemeClr val="tx1"/>
                  </a:solidFill>
                  <a:latin typeface="Times New Roman" panose="02020603050405020304" pitchFamily="18" charset="0"/>
                  <a:ea typeface="宋体" panose="02010600030101010101" pitchFamily="2" charset="-122"/>
                </a:defRPr>
              </a:lvl2pPr>
              <a:lvl3pPr marL="1143000" indent="-228600">
                <a:defRPr kumimoji="1" sz="2400">
                  <a:solidFill>
                    <a:schemeClr val="tx1"/>
                  </a:solidFill>
                  <a:latin typeface="Times New Roman" panose="02020603050405020304" pitchFamily="18" charset="0"/>
                  <a:ea typeface="宋体" panose="02010600030101010101" pitchFamily="2" charset="-122"/>
                </a:defRPr>
              </a:lvl3pPr>
              <a:lvl4pPr marL="1600200" indent="-228600">
                <a:defRPr kumimoji="1" sz="2400">
                  <a:solidFill>
                    <a:schemeClr val="tx1"/>
                  </a:solidFill>
                  <a:latin typeface="Times New Roman" panose="02020603050405020304" pitchFamily="18" charset="0"/>
                  <a:ea typeface="宋体" panose="02010600030101010101" pitchFamily="2" charset="-122"/>
                </a:defRPr>
              </a:lvl4pPr>
              <a:lvl5pPr marL="2057400" indent="-228600">
                <a:defRPr kumimoji="1" sz="2400">
                  <a:solidFill>
                    <a:schemeClr val="tx1"/>
                  </a:solidFill>
                  <a:latin typeface="Times New Roman" panose="02020603050405020304" pitchFamily="18" charset="0"/>
                  <a:ea typeface="宋体" panose="02010600030101010101" pitchFamily="2" charset="-122"/>
                </a:defRPr>
              </a:lvl5pPr>
              <a:lvl6pPr marL="25146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algn="ctr" eaLnBrk="0" hangingPunct="0"/>
              <a:r>
                <a:rPr kumimoji="0" lang="zh-CN" altLang="en-US" sz="1800">
                  <a:latin typeface="Arial" panose="020B0604020202020204" pitchFamily="34" charset="0"/>
                </a:rPr>
                <a:t>编译环境</a:t>
              </a:r>
            </a:p>
          </p:txBody>
        </p:sp>
        <p:sp>
          <p:nvSpPr>
            <p:cNvPr id="2992136" name="Rectangle 4"/>
            <p:cNvSpPr>
              <a:spLocks noChangeArrowheads="1"/>
            </p:cNvSpPr>
            <p:nvPr/>
          </p:nvSpPr>
          <p:spPr bwMode="auto">
            <a:xfrm>
              <a:off x="3152" y="799"/>
              <a:ext cx="2359" cy="3085"/>
            </a:xfrm>
            <a:prstGeom prst="rect">
              <a:avLst/>
            </a:prstGeom>
            <a:solidFill>
              <a:srgbClr val="BBE0E3"/>
            </a:solidFill>
            <a:ln w="9525" algn="ctr">
              <a:solidFill>
                <a:schemeClr val="tx1"/>
              </a:solidFill>
              <a:miter lim="800000"/>
              <a:headEnd/>
              <a:tailEnd/>
            </a:ln>
          </p:spPr>
          <p:txBody>
            <a:bodyPr wrap="none"/>
            <a:lstStyle>
              <a:lvl1pPr>
                <a:defRPr kumimoji="1" sz="2400">
                  <a:solidFill>
                    <a:schemeClr val="tx1"/>
                  </a:solidFill>
                  <a:latin typeface="Times New Roman" panose="02020603050405020304" pitchFamily="18" charset="0"/>
                  <a:ea typeface="宋体" panose="02010600030101010101" pitchFamily="2" charset="-122"/>
                </a:defRPr>
              </a:lvl1pPr>
              <a:lvl2pPr marL="742950" indent="-285750">
                <a:defRPr kumimoji="1" sz="2400">
                  <a:solidFill>
                    <a:schemeClr val="tx1"/>
                  </a:solidFill>
                  <a:latin typeface="Times New Roman" panose="02020603050405020304" pitchFamily="18" charset="0"/>
                  <a:ea typeface="宋体" panose="02010600030101010101" pitchFamily="2" charset="-122"/>
                </a:defRPr>
              </a:lvl2pPr>
              <a:lvl3pPr marL="1143000" indent="-228600">
                <a:defRPr kumimoji="1" sz="2400">
                  <a:solidFill>
                    <a:schemeClr val="tx1"/>
                  </a:solidFill>
                  <a:latin typeface="Times New Roman" panose="02020603050405020304" pitchFamily="18" charset="0"/>
                  <a:ea typeface="宋体" panose="02010600030101010101" pitchFamily="2" charset="-122"/>
                </a:defRPr>
              </a:lvl3pPr>
              <a:lvl4pPr marL="1600200" indent="-228600">
                <a:defRPr kumimoji="1" sz="2400">
                  <a:solidFill>
                    <a:schemeClr val="tx1"/>
                  </a:solidFill>
                  <a:latin typeface="Times New Roman" panose="02020603050405020304" pitchFamily="18" charset="0"/>
                  <a:ea typeface="宋体" panose="02010600030101010101" pitchFamily="2" charset="-122"/>
                </a:defRPr>
              </a:lvl4pPr>
              <a:lvl5pPr marL="2057400" indent="-228600">
                <a:defRPr kumimoji="1" sz="2400">
                  <a:solidFill>
                    <a:schemeClr val="tx1"/>
                  </a:solidFill>
                  <a:latin typeface="Times New Roman" panose="02020603050405020304" pitchFamily="18" charset="0"/>
                  <a:ea typeface="宋体" panose="02010600030101010101" pitchFamily="2" charset="-122"/>
                </a:defRPr>
              </a:lvl5pPr>
              <a:lvl6pPr marL="25146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algn="ctr" eaLnBrk="0" fontAlgn="t" hangingPunct="0"/>
              <a:r>
                <a:rPr kumimoji="0" lang="zh-CN" altLang="en-US" sz="1800">
                  <a:latin typeface="Arial" panose="020B0604020202020204" pitchFamily="34" charset="0"/>
                </a:rPr>
                <a:t>运行环境</a:t>
              </a:r>
              <a:r>
                <a:rPr kumimoji="0" lang="en-US" altLang="zh-CN" sz="1800">
                  <a:latin typeface="Arial" panose="020B0604020202020204" pitchFamily="34" charset="0"/>
                </a:rPr>
                <a:t>(Java</a:t>
              </a:r>
              <a:r>
                <a:rPr kumimoji="0" lang="zh-CN" altLang="en-US" sz="1800">
                  <a:latin typeface="Arial" panose="020B0604020202020204" pitchFamily="34" charset="0"/>
                </a:rPr>
                <a:t>平台</a:t>
              </a:r>
              <a:r>
                <a:rPr kumimoji="0" lang="en-US" altLang="zh-CN" sz="1800">
                  <a:latin typeface="Arial" panose="020B0604020202020204" pitchFamily="34" charset="0"/>
                </a:rPr>
                <a:t>)</a:t>
              </a:r>
            </a:p>
          </p:txBody>
        </p:sp>
        <p:sp>
          <p:nvSpPr>
            <p:cNvPr id="2992137" name="Rectangle 5"/>
            <p:cNvSpPr>
              <a:spLocks noChangeArrowheads="1"/>
            </p:cNvSpPr>
            <p:nvPr/>
          </p:nvSpPr>
          <p:spPr bwMode="auto">
            <a:xfrm>
              <a:off x="431" y="1253"/>
              <a:ext cx="576" cy="68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lstStyle>
              <a:lvl1pPr>
                <a:defRPr kumimoji="1" sz="2400">
                  <a:solidFill>
                    <a:schemeClr val="tx1"/>
                  </a:solidFill>
                  <a:latin typeface="Times New Roman" panose="02020603050405020304" pitchFamily="18" charset="0"/>
                  <a:ea typeface="宋体" panose="02010600030101010101" pitchFamily="2" charset="-122"/>
                </a:defRPr>
              </a:lvl1pPr>
              <a:lvl2pPr marL="742950" indent="-285750">
                <a:defRPr kumimoji="1" sz="2400">
                  <a:solidFill>
                    <a:schemeClr val="tx1"/>
                  </a:solidFill>
                  <a:latin typeface="Times New Roman" panose="02020603050405020304" pitchFamily="18" charset="0"/>
                  <a:ea typeface="宋体" panose="02010600030101010101" pitchFamily="2" charset="-122"/>
                </a:defRPr>
              </a:lvl2pPr>
              <a:lvl3pPr marL="1143000" indent="-228600">
                <a:defRPr kumimoji="1" sz="2400">
                  <a:solidFill>
                    <a:schemeClr val="tx1"/>
                  </a:solidFill>
                  <a:latin typeface="Times New Roman" panose="02020603050405020304" pitchFamily="18" charset="0"/>
                  <a:ea typeface="宋体" panose="02010600030101010101" pitchFamily="2" charset="-122"/>
                </a:defRPr>
              </a:lvl3pPr>
              <a:lvl4pPr marL="1600200" indent="-228600">
                <a:defRPr kumimoji="1" sz="2400">
                  <a:solidFill>
                    <a:schemeClr val="tx1"/>
                  </a:solidFill>
                  <a:latin typeface="Times New Roman" panose="02020603050405020304" pitchFamily="18" charset="0"/>
                  <a:ea typeface="宋体" panose="02010600030101010101" pitchFamily="2" charset="-122"/>
                </a:defRPr>
              </a:lvl4pPr>
              <a:lvl5pPr marL="2057400" indent="-228600">
                <a:defRPr kumimoji="1" sz="2400">
                  <a:solidFill>
                    <a:schemeClr val="tx1"/>
                  </a:solidFill>
                  <a:latin typeface="Times New Roman" panose="02020603050405020304" pitchFamily="18" charset="0"/>
                  <a:ea typeface="宋体" panose="02010600030101010101" pitchFamily="2" charset="-122"/>
                </a:defRPr>
              </a:lvl5pPr>
              <a:lvl6pPr marL="25146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algn="ctr" eaLnBrk="0" hangingPunct="0"/>
              <a:r>
                <a:rPr kumimoji="0" lang="en-US" altLang="zh-CN" sz="1800">
                  <a:latin typeface="Arial" panose="020B0604020202020204" pitchFamily="34" charset="0"/>
                </a:rPr>
                <a:t>Java</a:t>
              </a:r>
            </a:p>
            <a:p>
              <a:pPr algn="ctr" eaLnBrk="0" hangingPunct="0"/>
              <a:r>
                <a:rPr kumimoji="0" lang="zh-CN" altLang="en-US" sz="1800">
                  <a:latin typeface="Arial" panose="020B0604020202020204" pitchFamily="34" charset="0"/>
                </a:rPr>
                <a:t>源程序</a:t>
              </a:r>
            </a:p>
            <a:p>
              <a:pPr algn="ctr" eaLnBrk="0" hangingPunct="0"/>
              <a:r>
                <a:rPr kumimoji="0" lang="en-US" altLang="zh-CN" sz="1800">
                  <a:latin typeface="Arial" panose="020B0604020202020204" pitchFamily="34" charset="0"/>
                </a:rPr>
                <a:t>(*.java)</a:t>
              </a:r>
            </a:p>
          </p:txBody>
        </p:sp>
        <p:sp>
          <p:nvSpPr>
            <p:cNvPr id="2992138" name="Rectangle 6"/>
            <p:cNvSpPr>
              <a:spLocks noChangeArrowheads="1"/>
            </p:cNvSpPr>
            <p:nvPr/>
          </p:nvSpPr>
          <p:spPr bwMode="auto">
            <a:xfrm>
              <a:off x="431" y="2205"/>
              <a:ext cx="576" cy="576"/>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lstStyle>
              <a:lvl1pPr>
                <a:defRPr kumimoji="1" sz="2400">
                  <a:solidFill>
                    <a:schemeClr val="tx1"/>
                  </a:solidFill>
                  <a:latin typeface="Times New Roman" panose="02020603050405020304" pitchFamily="18" charset="0"/>
                  <a:ea typeface="宋体" panose="02010600030101010101" pitchFamily="2" charset="-122"/>
                </a:defRPr>
              </a:lvl1pPr>
              <a:lvl2pPr marL="742950" indent="-285750">
                <a:defRPr kumimoji="1" sz="2400">
                  <a:solidFill>
                    <a:schemeClr val="tx1"/>
                  </a:solidFill>
                  <a:latin typeface="Times New Roman" panose="02020603050405020304" pitchFamily="18" charset="0"/>
                  <a:ea typeface="宋体" panose="02010600030101010101" pitchFamily="2" charset="-122"/>
                </a:defRPr>
              </a:lvl2pPr>
              <a:lvl3pPr marL="1143000" indent="-228600">
                <a:defRPr kumimoji="1" sz="2400">
                  <a:solidFill>
                    <a:schemeClr val="tx1"/>
                  </a:solidFill>
                  <a:latin typeface="Times New Roman" panose="02020603050405020304" pitchFamily="18" charset="0"/>
                  <a:ea typeface="宋体" panose="02010600030101010101" pitchFamily="2" charset="-122"/>
                </a:defRPr>
              </a:lvl3pPr>
              <a:lvl4pPr marL="1600200" indent="-228600">
                <a:defRPr kumimoji="1" sz="2400">
                  <a:solidFill>
                    <a:schemeClr val="tx1"/>
                  </a:solidFill>
                  <a:latin typeface="Times New Roman" panose="02020603050405020304" pitchFamily="18" charset="0"/>
                  <a:ea typeface="宋体" panose="02010600030101010101" pitchFamily="2" charset="-122"/>
                </a:defRPr>
              </a:lvl4pPr>
              <a:lvl5pPr marL="2057400" indent="-228600">
                <a:defRPr kumimoji="1" sz="2400">
                  <a:solidFill>
                    <a:schemeClr val="tx1"/>
                  </a:solidFill>
                  <a:latin typeface="Times New Roman" panose="02020603050405020304" pitchFamily="18" charset="0"/>
                  <a:ea typeface="宋体" panose="02010600030101010101" pitchFamily="2" charset="-122"/>
                </a:defRPr>
              </a:lvl5pPr>
              <a:lvl6pPr marL="25146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algn="ctr" eaLnBrk="0" hangingPunct="0"/>
              <a:r>
                <a:rPr kumimoji="0" lang="en-US" altLang="zh-CN" sz="1800">
                  <a:latin typeface="Arial" panose="020B0604020202020204" pitchFamily="34" charset="0"/>
                </a:rPr>
                <a:t>Java</a:t>
              </a:r>
            </a:p>
            <a:p>
              <a:pPr algn="ctr" eaLnBrk="0" hangingPunct="0"/>
              <a:r>
                <a:rPr kumimoji="0" lang="zh-CN" altLang="en-US" sz="1800">
                  <a:latin typeface="Arial" panose="020B0604020202020204" pitchFamily="34" charset="0"/>
                </a:rPr>
                <a:t>编译程序</a:t>
              </a:r>
            </a:p>
          </p:txBody>
        </p:sp>
        <p:sp>
          <p:nvSpPr>
            <p:cNvPr id="2992139" name="Rectangle 7"/>
            <p:cNvSpPr>
              <a:spLocks noChangeArrowheads="1"/>
            </p:cNvSpPr>
            <p:nvPr/>
          </p:nvSpPr>
          <p:spPr bwMode="auto">
            <a:xfrm>
              <a:off x="295" y="3203"/>
              <a:ext cx="861" cy="531"/>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lstStyle>
              <a:lvl1pPr>
                <a:defRPr kumimoji="1" sz="2400">
                  <a:solidFill>
                    <a:schemeClr val="tx1"/>
                  </a:solidFill>
                  <a:latin typeface="Times New Roman" panose="02020603050405020304" pitchFamily="18" charset="0"/>
                  <a:ea typeface="宋体" panose="02010600030101010101" pitchFamily="2" charset="-122"/>
                </a:defRPr>
              </a:lvl1pPr>
              <a:lvl2pPr marL="742950" indent="-285750">
                <a:defRPr kumimoji="1" sz="2400">
                  <a:solidFill>
                    <a:schemeClr val="tx1"/>
                  </a:solidFill>
                  <a:latin typeface="Times New Roman" panose="02020603050405020304" pitchFamily="18" charset="0"/>
                  <a:ea typeface="宋体" panose="02010600030101010101" pitchFamily="2" charset="-122"/>
                </a:defRPr>
              </a:lvl2pPr>
              <a:lvl3pPr marL="1143000" indent="-228600">
                <a:defRPr kumimoji="1" sz="2400">
                  <a:solidFill>
                    <a:schemeClr val="tx1"/>
                  </a:solidFill>
                  <a:latin typeface="Times New Roman" panose="02020603050405020304" pitchFamily="18" charset="0"/>
                  <a:ea typeface="宋体" panose="02010600030101010101" pitchFamily="2" charset="-122"/>
                </a:defRPr>
              </a:lvl3pPr>
              <a:lvl4pPr marL="1600200" indent="-228600">
                <a:defRPr kumimoji="1" sz="2400">
                  <a:solidFill>
                    <a:schemeClr val="tx1"/>
                  </a:solidFill>
                  <a:latin typeface="Times New Roman" panose="02020603050405020304" pitchFamily="18" charset="0"/>
                  <a:ea typeface="宋体" panose="02010600030101010101" pitchFamily="2" charset="-122"/>
                </a:defRPr>
              </a:lvl4pPr>
              <a:lvl5pPr marL="2057400" indent="-228600">
                <a:defRPr kumimoji="1" sz="2400">
                  <a:solidFill>
                    <a:schemeClr val="tx1"/>
                  </a:solidFill>
                  <a:latin typeface="Times New Roman" panose="02020603050405020304" pitchFamily="18" charset="0"/>
                  <a:ea typeface="宋体" panose="02010600030101010101" pitchFamily="2" charset="-122"/>
                </a:defRPr>
              </a:lvl5pPr>
              <a:lvl6pPr marL="25146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algn="ctr" eaLnBrk="0" hangingPunct="0"/>
              <a:r>
                <a:rPr kumimoji="0" lang="en-US" altLang="zh-CN" sz="1800">
                  <a:latin typeface="Arial" panose="020B0604020202020204" pitchFamily="34" charset="0"/>
                </a:rPr>
                <a:t>Java</a:t>
              </a:r>
            </a:p>
            <a:p>
              <a:pPr algn="ctr" eaLnBrk="0" hangingPunct="0"/>
              <a:r>
                <a:rPr kumimoji="0" lang="en-US" altLang="zh-CN" sz="1800">
                  <a:latin typeface="Arial" panose="020B0604020202020204" pitchFamily="34" charset="0"/>
                </a:rPr>
                <a:t>BYTECODES</a:t>
              </a:r>
            </a:p>
            <a:p>
              <a:pPr algn="ctr" eaLnBrk="0" hangingPunct="0"/>
              <a:r>
                <a:rPr kumimoji="0" lang="en-US" altLang="zh-CN" sz="1800">
                  <a:latin typeface="Arial" panose="020B0604020202020204" pitchFamily="34" charset="0"/>
                </a:rPr>
                <a:t>(*.class)</a:t>
              </a:r>
            </a:p>
          </p:txBody>
        </p:sp>
        <p:sp>
          <p:nvSpPr>
            <p:cNvPr id="2992140" name="Rectangle 8"/>
            <p:cNvSpPr>
              <a:spLocks noChangeArrowheads="1"/>
            </p:cNvSpPr>
            <p:nvPr/>
          </p:nvSpPr>
          <p:spPr bwMode="auto">
            <a:xfrm>
              <a:off x="3334" y="1162"/>
              <a:ext cx="1088" cy="862"/>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lstStyle>
              <a:lvl1pPr>
                <a:defRPr kumimoji="1" sz="2400">
                  <a:solidFill>
                    <a:schemeClr val="tx1"/>
                  </a:solidFill>
                  <a:latin typeface="Times New Roman" panose="02020603050405020304" pitchFamily="18" charset="0"/>
                  <a:ea typeface="宋体" panose="02010600030101010101" pitchFamily="2" charset="-122"/>
                </a:defRPr>
              </a:lvl1pPr>
              <a:lvl2pPr marL="742950" indent="-285750">
                <a:defRPr kumimoji="1" sz="2400">
                  <a:solidFill>
                    <a:schemeClr val="tx1"/>
                  </a:solidFill>
                  <a:latin typeface="Times New Roman" panose="02020603050405020304" pitchFamily="18" charset="0"/>
                  <a:ea typeface="宋体" panose="02010600030101010101" pitchFamily="2" charset="-122"/>
                </a:defRPr>
              </a:lvl2pPr>
              <a:lvl3pPr marL="1143000" indent="-228600">
                <a:defRPr kumimoji="1" sz="2400">
                  <a:solidFill>
                    <a:schemeClr val="tx1"/>
                  </a:solidFill>
                  <a:latin typeface="Times New Roman" panose="02020603050405020304" pitchFamily="18" charset="0"/>
                  <a:ea typeface="宋体" panose="02010600030101010101" pitchFamily="2" charset="-122"/>
                </a:defRPr>
              </a:lvl3pPr>
              <a:lvl4pPr marL="1600200" indent="-228600">
                <a:defRPr kumimoji="1" sz="2400">
                  <a:solidFill>
                    <a:schemeClr val="tx1"/>
                  </a:solidFill>
                  <a:latin typeface="Times New Roman" panose="02020603050405020304" pitchFamily="18" charset="0"/>
                  <a:ea typeface="宋体" panose="02010600030101010101" pitchFamily="2" charset="-122"/>
                </a:defRPr>
              </a:lvl4pPr>
              <a:lvl5pPr marL="2057400" indent="-228600">
                <a:defRPr kumimoji="1" sz="2400">
                  <a:solidFill>
                    <a:schemeClr val="tx1"/>
                  </a:solidFill>
                  <a:latin typeface="Times New Roman" panose="02020603050405020304" pitchFamily="18" charset="0"/>
                  <a:ea typeface="宋体" panose="02010600030101010101" pitchFamily="2" charset="-122"/>
                </a:defRPr>
              </a:lvl5pPr>
              <a:lvl6pPr marL="25146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algn="ctr" eaLnBrk="0" fontAlgn="t" hangingPunct="0"/>
              <a:r>
                <a:rPr kumimoji="0" lang="zh-CN" altLang="en-US" sz="1800">
                  <a:latin typeface="Arial" panose="020B0604020202020204" pitchFamily="34" charset="0"/>
                </a:rPr>
                <a:t>类转载器</a:t>
              </a:r>
            </a:p>
            <a:p>
              <a:pPr algn="ctr" eaLnBrk="0" fontAlgn="t" hangingPunct="0"/>
              <a:r>
                <a:rPr kumimoji="0" lang="en-US" altLang="zh-CN" sz="1800">
                  <a:latin typeface="Arial" panose="020B0604020202020204" pitchFamily="34" charset="0"/>
                </a:rPr>
                <a:t>BYTECODES</a:t>
              </a:r>
            </a:p>
            <a:p>
              <a:pPr algn="ctr" eaLnBrk="0" fontAlgn="t" hangingPunct="0"/>
              <a:r>
                <a:rPr kumimoji="0" lang="zh-CN" altLang="en-US" sz="1800">
                  <a:latin typeface="Arial" panose="020B0604020202020204" pitchFamily="34" charset="0"/>
                </a:rPr>
                <a:t>验证器</a:t>
              </a:r>
            </a:p>
          </p:txBody>
        </p:sp>
        <p:sp>
          <p:nvSpPr>
            <p:cNvPr id="2992141" name="Rectangle 9"/>
            <p:cNvSpPr>
              <a:spLocks noChangeArrowheads="1"/>
            </p:cNvSpPr>
            <p:nvPr/>
          </p:nvSpPr>
          <p:spPr bwMode="auto">
            <a:xfrm>
              <a:off x="4830" y="1298"/>
              <a:ext cx="576" cy="576"/>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lstStyle>
              <a:lvl1pPr>
                <a:defRPr kumimoji="1" sz="2400">
                  <a:solidFill>
                    <a:schemeClr val="tx1"/>
                  </a:solidFill>
                  <a:latin typeface="Times New Roman" panose="02020603050405020304" pitchFamily="18" charset="0"/>
                  <a:ea typeface="宋体" panose="02010600030101010101" pitchFamily="2" charset="-122"/>
                </a:defRPr>
              </a:lvl1pPr>
              <a:lvl2pPr marL="742950" indent="-285750">
                <a:defRPr kumimoji="1" sz="2400">
                  <a:solidFill>
                    <a:schemeClr val="tx1"/>
                  </a:solidFill>
                  <a:latin typeface="Times New Roman" panose="02020603050405020304" pitchFamily="18" charset="0"/>
                  <a:ea typeface="宋体" panose="02010600030101010101" pitchFamily="2" charset="-122"/>
                </a:defRPr>
              </a:lvl2pPr>
              <a:lvl3pPr marL="1143000" indent="-228600">
                <a:defRPr kumimoji="1" sz="2400">
                  <a:solidFill>
                    <a:schemeClr val="tx1"/>
                  </a:solidFill>
                  <a:latin typeface="Times New Roman" panose="02020603050405020304" pitchFamily="18" charset="0"/>
                  <a:ea typeface="宋体" panose="02010600030101010101" pitchFamily="2" charset="-122"/>
                </a:defRPr>
              </a:lvl3pPr>
              <a:lvl4pPr marL="1600200" indent="-228600">
                <a:defRPr kumimoji="1" sz="2400">
                  <a:solidFill>
                    <a:schemeClr val="tx1"/>
                  </a:solidFill>
                  <a:latin typeface="Times New Roman" panose="02020603050405020304" pitchFamily="18" charset="0"/>
                  <a:ea typeface="宋体" panose="02010600030101010101" pitchFamily="2" charset="-122"/>
                </a:defRPr>
              </a:lvl4pPr>
              <a:lvl5pPr marL="2057400" indent="-228600">
                <a:defRPr kumimoji="1" sz="2400">
                  <a:solidFill>
                    <a:schemeClr val="tx1"/>
                  </a:solidFill>
                  <a:latin typeface="Times New Roman" panose="02020603050405020304" pitchFamily="18" charset="0"/>
                  <a:ea typeface="宋体" panose="02010600030101010101" pitchFamily="2" charset="-122"/>
                </a:defRPr>
              </a:lvl5pPr>
              <a:lvl6pPr marL="25146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algn="ctr" eaLnBrk="0" fontAlgn="t" hangingPunct="0"/>
              <a:r>
                <a:rPr kumimoji="0" lang="en-US" altLang="zh-CN" sz="1800">
                  <a:latin typeface="Arial" panose="020B0604020202020204" pitchFamily="34" charset="0"/>
                </a:rPr>
                <a:t>Java</a:t>
              </a:r>
            </a:p>
            <a:p>
              <a:pPr algn="ctr" eaLnBrk="0" fontAlgn="t" hangingPunct="0"/>
              <a:r>
                <a:rPr kumimoji="0" lang="zh-CN" altLang="en-US" sz="1800">
                  <a:latin typeface="Arial" panose="020B0604020202020204" pitchFamily="34" charset="0"/>
                </a:rPr>
                <a:t>类库</a:t>
              </a:r>
            </a:p>
          </p:txBody>
        </p:sp>
        <p:sp>
          <p:nvSpPr>
            <p:cNvPr id="2992142" name="Rectangle 10"/>
            <p:cNvSpPr>
              <a:spLocks noChangeArrowheads="1"/>
            </p:cNvSpPr>
            <p:nvPr/>
          </p:nvSpPr>
          <p:spPr bwMode="auto">
            <a:xfrm>
              <a:off x="3288" y="2205"/>
              <a:ext cx="2177" cy="953"/>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b" anchorCtr="1"/>
            <a:lstStyle>
              <a:lvl1pPr>
                <a:defRPr kumimoji="1" sz="2400">
                  <a:solidFill>
                    <a:schemeClr val="tx1"/>
                  </a:solidFill>
                  <a:latin typeface="Times New Roman" panose="02020603050405020304" pitchFamily="18" charset="0"/>
                  <a:ea typeface="宋体" panose="02010600030101010101" pitchFamily="2" charset="-122"/>
                </a:defRPr>
              </a:lvl1pPr>
              <a:lvl2pPr marL="742950" indent="-285750">
                <a:defRPr kumimoji="1" sz="2400">
                  <a:solidFill>
                    <a:schemeClr val="tx1"/>
                  </a:solidFill>
                  <a:latin typeface="Times New Roman" panose="02020603050405020304" pitchFamily="18" charset="0"/>
                  <a:ea typeface="宋体" panose="02010600030101010101" pitchFamily="2" charset="-122"/>
                </a:defRPr>
              </a:lvl2pPr>
              <a:lvl3pPr marL="1143000" indent="-228600">
                <a:defRPr kumimoji="1" sz="2400">
                  <a:solidFill>
                    <a:schemeClr val="tx1"/>
                  </a:solidFill>
                  <a:latin typeface="Times New Roman" panose="02020603050405020304" pitchFamily="18" charset="0"/>
                  <a:ea typeface="宋体" panose="02010600030101010101" pitchFamily="2" charset="-122"/>
                </a:defRPr>
              </a:lvl3pPr>
              <a:lvl4pPr marL="1600200" indent="-228600">
                <a:defRPr kumimoji="1" sz="2400">
                  <a:solidFill>
                    <a:schemeClr val="tx1"/>
                  </a:solidFill>
                  <a:latin typeface="Times New Roman" panose="02020603050405020304" pitchFamily="18" charset="0"/>
                  <a:ea typeface="宋体" panose="02010600030101010101" pitchFamily="2" charset="-122"/>
                </a:defRPr>
              </a:lvl4pPr>
              <a:lvl5pPr marL="2057400" indent="-228600">
                <a:defRPr kumimoji="1" sz="2400">
                  <a:solidFill>
                    <a:schemeClr val="tx1"/>
                  </a:solidFill>
                  <a:latin typeface="Times New Roman" panose="02020603050405020304" pitchFamily="18" charset="0"/>
                  <a:ea typeface="宋体" panose="02010600030101010101" pitchFamily="2" charset="-122"/>
                </a:defRPr>
              </a:lvl5pPr>
              <a:lvl6pPr marL="25146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algn="ctr" eaLnBrk="0" fontAlgn="t" hangingPunct="0"/>
              <a:r>
                <a:rPr kumimoji="0" lang="en-US" altLang="zh-CN" sz="1800">
                  <a:latin typeface="Arial" panose="020B0604020202020204" pitchFamily="34" charset="0"/>
                </a:rPr>
                <a:t>Java</a:t>
              </a:r>
              <a:r>
                <a:rPr kumimoji="0" lang="zh-CN" altLang="en-US" sz="1800">
                  <a:latin typeface="Arial" panose="020B0604020202020204" pitchFamily="34" charset="0"/>
                </a:rPr>
                <a:t>虚拟机</a:t>
              </a:r>
            </a:p>
          </p:txBody>
        </p:sp>
        <p:sp>
          <p:nvSpPr>
            <p:cNvPr id="2992143" name="Rectangle 11"/>
            <p:cNvSpPr>
              <a:spLocks noChangeArrowheads="1"/>
            </p:cNvSpPr>
            <p:nvPr/>
          </p:nvSpPr>
          <p:spPr bwMode="auto">
            <a:xfrm>
              <a:off x="3424" y="2387"/>
              <a:ext cx="953" cy="363"/>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lstStyle>
              <a:lvl1pPr>
                <a:defRPr kumimoji="1" sz="2400">
                  <a:solidFill>
                    <a:schemeClr val="tx1"/>
                  </a:solidFill>
                  <a:latin typeface="Times New Roman" panose="02020603050405020304" pitchFamily="18" charset="0"/>
                  <a:ea typeface="宋体" panose="02010600030101010101" pitchFamily="2" charset="-122"/>
                </a:defRPr>
              </a:lvl1pPr>
              <a:lvl2pPr marL="742950" indent="-285750">
                <a:defRPr kumimoji="1" sz="2400">
                  <a:solidFill>
                    <a:schemeClr val="tx1"/>
                  </a:solidFill>
                  <a:latin typeface="Times New Roman" panose="02020603050405020304" pitchFamily="18" charset="0"/>
                  <a:ea typeface="宋体" panose="02010600030101010101" pitchFamily="2" charset="-122"/>
                </a:defRPr>
              </a:lvl2pPr>
              <a:lvl3pPr marL="1143000" indent="-228600">
                <a:defRPr kumimoji="1" sz="2400">
                  <a:solidFill>
                    <a:schemeClr val="tx1"/>
                  </a:solidFill>
                  <a:latin typeface="Times New Roman" panose="02020603050405020304" pitchFamily="18" charset="0"/>
                  <a:ea typeface="宋体" panose="02010600030101010101" pitchFamily="2" charset="-122"/>
                </a:defRPr>
              </a:lvl3pPr>
              <a:lvl4pPr marL="1600200" indent="-228600">
                <a:defRPr kumimoji="1" sz="2400">
                  <a:solidFill>
                    <a:schemeClr val="tx1"/>
                  </a:solidFill>
                  <a:latin typeface="Times New Roman" panose="02020603050405020304" pitchFamily="18" charset="0"/>
                  <a:ea typeface="宋体" panose="02010600030101010101" pitchFamily="2" charset="-122"/>
                </a:defRPr>
              </a:lvl4pPr>
              <a:lvl5pPr marL="2057400" indent="-228600">
                <a:defRPr kumimoji="1" sz="2400">
                  <a:solidFill>
                    <a:schemeClr val="tx1"/>
                  </a:solidFill>
                  <a:latin typeface="Times New Roman" panose="02020603050405020304" pitchFamily="18" charset="0"/>
                  <a:ea typeface="宋体" panose="02010600030101010101" pitchFamily="2" charset="-122"/>
                </a:defRPr>
              </a:lvl5pPr>
              <a:lvl6pPr marL="25146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algn="ctr" eaLnBrk="0" fontAlgn="t" hangingPunct="0"/>
              <a:r>
                <a:rPr kumimoji="0" lang="zh-CN" altLang="en-US" sz="1800">
                  <a:latin typeface="Arial" panose="020B0604020202020204" pitchFamily="34" charset="0"/>
                </a:rPr>
                <a:t>解释程序</a:t>
              </a:r>
            </a:p>
          </p:txBody>
        </p:sp>
        <p:sp>
          <p:nvSpPr>
            <p:cNvPr id="2992144" name="Rectangle 12"/>
            <p:cNvSpPr>
              <a:spLocks noChangeArrowheads="1"/>
            </p:cNvSpPr>
            <p:nvPr/>
          </p:nvSpPr>
          <p:spPr bwMode="auto">
            <a:xfrm>
              <a:off x="4468" y="2387"/>
              <a:ext cx="953" cy="363"/>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lstStyle>
              <a:lvl1pPr>
                <a:defRPr kumimoji="1" sz="2400">
                  <a:solidFill>
                    <a:schemeClr val="tx1"/>
                  </a:solidFill>
                  <a:latin typeface="Times New Roman" panose="02020603050405020304" pitchFamily="18" charset="0"/>
                  <a:ea typeface="宋体" panose="02010600030101010101" pitchFamily="2" charset="-122"/>
                </a:defRPr>
              </a:lvl1pPr>
              <a:lvl2pPr marL="742950" indent="-285750">
                <a:defRPr kumimoji="1" sz="2400">
                  <a:solidFill>
                    <a:schemeClr val="tx1"/>
                  </a:solidFill>
                  <a:latin typeface="Times New Roman" panose="02020603050405020304" pitchFamily="18" charset="0"/>
                  <a:ea typeface="宋体" panose="02010600030101010101" pitchFamily="2" charset="-122"/>
                </a:defRPr>
              </a:lvl2pPr>
              <a:lvl3pPr marL="1143000" indent="-228600">
                <a:defRPr kumimoji="1" sz="2400">
                  <a:solidFill>
                    <a:schemeClr val="tx1"/>
                  </a:solidFill>
                  <a:latin typeface="Times New Roman" panose="02020603050405020304" pitchFamily="18" charset="0"/>
                  <a:ea typeface="宋体" panose="02010600030101010101" pitchFamily="2" charset="-122"/>
                </a:defRPr>
              </a:lvl3pPr>
              <a:lvl4pPr marL="1600200" indent="-228600">
                <a:defRPr kumimoji="1" sz="2400">
                  <a:solidFill>
                    <a:schemeClr val="tx1"/>
                  </a:solidFill>
                  <a:latin typeface="Times New Roman" panose="02020603050405020304" pitchFamily="18" charset="0"/>
                  <a:ea typeface="宋体" panose="02010600030101010101" pitchFamily="2" charset="-122"/>
                </a:defRPr>
              </a:lvl4pPr>
              <a:lvl5pPr marL="2057400" indent="-228600">
                <a:defRPr kumimoji="1" sz="2400">
                  <a:solidFill>
                    <a:schemeClr val="tx1"/>
                  </a:solidFill>
                  <a:latin typeface="Times New Roman" panose="02020603050405020304" pitchFamily="18" charset="0"/>
                  <a:ea typeface="宋体" panose="02010600030101010101" pitchFamily="2" charset="-122"/>
                </a:defRPr>
              </a:lvl5pPr>
              <a:lvl6pPr marL="25146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algn="ctr" eaLnBrk="0" fontAlgn="t" hangingPunct="0"/>
              <a:r>
                <a:rPr kumimoji="0" lang="zh-CN" altLang="en-US" sz="1800">
                  <a:latin typeface="Arial" panose="020B0604020202020204" pitchFamily="34" charset="0"/>
                </a:rPr>
                <a:t>即时编译程序</a:t>
              </a:r>
            </a:p>
          </p:txBody>
        </p:sp>
        <p:sp>
          <p:nvSpPr>
            <p:cNvPr id="2992145" name="Rectangle 13"/>
            <p:cNvSpPr>
              <a:spLocks noChangeArrowheads="1"/>
            </p:cNvSpPr>
            <p:nvPr/>
          </p:nvSpPr>
          <p:spPr bwMode="auto">
            <a:xfrm>
              <a:off x="3379" y="3430"/>
              <a:ext cx="2041" cy="408"/>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lstStyle>
              <a:lvl1pPr>
                <a:defRPr kumimoji="1" sz="2400">
                  <a:solidFill>
                    <a:schemeClr val="tx1"/>
                  </a:solidFill>
                  <a:latin typeface="Times New Roman" panose="02020603050405020304" pitchFamily="18" charset="0"/>
                  <a:ea typeface="宋体" panose="02010600030101010101" pitchFamily="2" charset="-122"/>
                </a:defRPr>
              </a:lvl1pPr>
              <a:lvl2pPr marL="742950" indent="-285750">
                <a:defRPr kumimoji="1" sz="2400">
                  <a:solidFill>
                    <a:schemeClr val="tx1"/>
                  </a:solidFill>
                  <a:latin typeface="Times New Roman" panose="02020603050405020304" pitchFamily="18" charset="0"/>
                  <a:ea typeface="宋体" panose="02010600030101010101" pitchFamily="2" charset="-122"/>
                </a:defRPr>
              </a:lvl2pPr>
              <a:lvl3pPr marL="1143000" indent="-228600">
                <a:defRPr kumimoji="1" sz="2400">
                  <a:solidFill>
                    <a:schemeClr val="tx1"/>
                  </a:solidFill>
                  <a:latin typeface="Times New Roman" panose="02020603050405020304" pitchFamily="18" charset="0"/>
                  <a:ea typeface="宋体" panose="02010600030101010101" pitchFamily="2" charset="-122"/>
                </a:defRPr>
              </a:lvl3pPr>
              <a:lvl4pPr marL="1600200" indent="-228600">
                <a:defRPr kumimoji="1" sz="2400">
                  <a:solidFill>
                    <a:schemeClr val="tx1"/>
                  </a:solidFill>
                  <a:latin typeface="Times New Roman" panose="02020603050405020304" pitchFamily="18" charset="0"/>
                  <a:ea typeface="宋体" panose="02010600030101010101" pitchFamily="2" charset="-122"/>
                </a:defRPr>
              </a:lvl4pPr>
              <a:lvl5pPr marL="2057400" indent="-228600">
                <a:defRPr kumimoji="1" sz="2400">
                  <a:solidFill>
                    <a:schemeClr val="tx1"/>
                  </a:solidFill>
                  <a:latin typeface="Times New Roman" panose="02020603050405020304" pitchFamily="18" charset="0"/>
                  <a:ea typeface="宋体" panose="02010600030101010101" pitchFamily="2" charset="-122"/>
                </a:defRPr>
              </a:lvl5pPr>
              <a:lvl6pPr marL="25146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algn="ctr" eaLnBrk="0" fontAlgn="t" hangingPunct="0"/>
              <a:r>
                <a:rPr kumimoji="0" lang="zh-CN" altLang="en-US" sz="1800">
                  <a:latin typeface="Arial" panose="020B0604020202020204" pitchFamily="34" charset="0"/>
                </a:rPr>
                <a:t>硬件</a:t>
              </a:r>
            </a:p>
          </p:txBody>
        </p:sp>
        <p:sp>
          <p:nvSpPr>
            <p:cNvPr id="2992146" name="Oval 14"/>
            <p:cNvSpPr>
              <a:spLocks noChangeArrowheads="1"/>
            </p:cNvSpPr>
            <p:nvPr/>
          </p:nvSpPr>
          <p:spPr bwMode="auto">
            <a:xfrm>
              <a:off x="1610" y="1661"/>
              <a:ext cx="1179" cy="1225"/>
            </a:xfrm>
            <a:prstGeom prst="ellipse">
              <a:avLst/>
            </a:prstGeom>
            <a:solidFill>
              <a:srgbClr val="BBE0E3"/>
            </a:solidFill>
            <a:ln w="9525" algn="ctr">
              <a:solidFill>
                <a:schemeClr val="tx1"/>
              </a:solidFill>
              <a:round/>
              <a:headEnd/>
              <a:tailEnd/>
            </a:ln>
          </p:spPr>
          <p:txBody>
            <a:bodyPr wrap="none"/>
            <a:lstStyle>
              <a:lvl1pPr>
                <a:defRPr kumimoji="1" sz="2400">
                  <a:solidFill>
                    <a:schemeClr val="tx1"/>
                  </a:solidFill>
                  <a:latin typeface="Times New Roman" panose="02020603050405020304" pitchFamily="18" charset="0"/>
                  <a:ea typeface="宋体" panose="02010600030101010101" pitchFamily="2" charset="-122"/>
                </a:defRPr>
              </a:lvl1pPr>
              <a:lvl2pPr marL="742950" indent="-285750">
                <a:defRPr kumimoji="1" sz="2400">
                  <a:solidFill>
                    <a:schemeClr val="tx1"/>
                  </a:solidFill>
                  <a:latin typeface="Times New Roman" panose="02020603050405020304" pitchFamily="18" charset="0"/>
                  <a:ea typeface="宋体" panose="02010600030101010101" pitchFamily="2" charset="-122"/>
                </a:defRPr>
              </a:lvl2pPr>
              <a:lvl3pPr marL="1143000" indent="-228600">
                <a:defRPr kumimoji="1" sz="2400">
                  <a:solidFill>
                    <a:schemeClr val="tx1"/>
                  </a:solidFill>
                  <a:latin typeface="Times New Roman" panose="02020603050405020304" pitchFamily="18" charset="0"/>
                  <a:ea typeface="宋体" panose="02010600030101010101" pitchFamily="2" charset="-122"/>
                </a:defRPr>
              </a:lvl3pPr>
              <a:lvl4pPr marL="1600200" indent="-228600">
                <a:defRPr kumimoji="1" sz="2400">
                  <a:solidFill>
                    <a:schemeClr val="tx1"/>
                  </a:solidFill>
                  <a:latin typeface="Times New Roman" panose="02020603050405020304" pitchFamily="18" charset="0"/>
                  <a:ea typeface="宋体" panose="02010600030101010101" pitchFamily="2" charset="-122"/>
                </a:defRPr>
              </a:lvl4pPr>
              <a:lvl5pPr marL="2057400" indent="-228600">
                <a:defRPr kumimoji="1" sz="2400">
                  <a:solidFill>
                    <a:schemeClr val="tx1"/>
                  </a:solidFill>
                  <a:latin typeface="Times New Roman" panose="02020603050405020304" pitchFamily="18" charset="0"/>
                  <a:ea typeface="宋体" panose="02010600030101010101" pitchFamily="2" charset="-122"/>
                </a:defRPr>
              </a:lvl5pPr>
              <a:lvl6pPr marL="25146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algn="ctr" eaLnBrk="0" hangingPunct="0"/>
              <a:r>
                <a:rPr kumimoji="0" lang="en-US" altLang="zh-CN" sz="1800">
                  <a:latin typeface="Arial" panose="020B0604020202020204" pitchFamily="34" charset="0"/>
                </a:rPr>
                <a:t>Java</a:t>
              </a:r>
            </a:p>
            <a:p>
              <a:pPr algn="ctr" eaLnBrk="0" hangingPunct="0"/>
              <a:r>
                <a:rPr kumimoji="0" lang="en-US" altLang="zh-CN" sz="1800">
                  <a:latin typeface="Arial" panose="020B0604020202020204" pitchFamily="34" charset="0"/>
                </a:rPr>
                <a:t>BYTECODES</a:t>
              </a:r>
            </a:p>
            <a:p>
              <a:pPr algn="ctr" eaLnBrk="0" hangingPunct="0"/>
              <a:r>
                <a:rPr kumimoji="0" lang="en-US" altLang="zh-CN" sz="1800">
                  <a:latin typeface="Arial" panose="020B0604020202020204" pitchFamily="34" charset="0"/>
                </a:rPr>
                <a:t>(</a:t>
              </a:r>
              <a:r>
                <a:rPr kumimoji="0" lang="zh-CN" altLang="en-US" sz="1800">
                  <a:latin typeface="Arial" panose="020B0604020202020204" pitchFamily="34" charset="0"/>
                </a:rPr>
                <a:t>来自本地的</a:t>
              </a:r>
            </a:p>
            <a:p>
              <a:pPr algn="ctr" eaLnBrk="0" hangingPunct="0"/>
              <a:r>
                <a:rPr kumimoji="0" lang="zh-CN" altLang="en-US" sz="1800">
                  <a:latin typeface="Arial" panose="020B0604020202020204" pitchFamily="34" charset="0"/>
                </a:rPr>
                <a:t>或经由网络的</a:t>
              </a:r>
              <a:r>
                <a:rPr kumimoji="0" lang="en-US" altLang="zh-CN" sz="1800">
                  <a:latin typeface="Arial" panose="020B0604020202020204" pitchFamily="34" charset="0"/>
                </a:rPr>
                <a:t>)</a:t>
              </a:r>
            </a:p>
          </p:txBody>
        </p:sp>
        <p:sp>
          <p:nvSpPr>
            <p:cNvPr id="2992147" name="Line 15"/>
            <p:cNvSpPr>
              <a:spLocks noChangeShapeType="1"/>
            </p:cNvSpPr>
            <p:nvPr/>
          </p:nvSpPr>
          <p:spPr bwMode="auto">
            <a:xfrm>
              <a:off x="703" y="1933"/>
              <a:ext cx="0" cy="272"/>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992148" name="Line 16"/>
            <p:cNvSpPr>
              <a:spLocks noChangeShapeType="1"/>
            </p:cNvSpPr>
            <p:nvPr/>
          </p:nvSpPr>
          <p:spPr bwMode="auto">
            <a:xfrm>
              <a:off x="703" y="2795"/>
              <a:ext cx="0" cy="408"/>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992149" name="Line 17"/>
            <p:cNvSpPr>
              <a:spLocks noChangeShapeType="1"/>
            </p:cNvSpPr>
            <p:nvPr/>
          </p:nvSpPr>
          <p:spPr bwMode="auto">
            <a:xfrm flipV="1">
              <a:off x="1156" y="2704"/>
              <a:ext cx="590" cy="726"/>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992150" name="Line 18"/>
            <p:cNvSpPr>
              <a:spLocks noChangeShapeType="1"/>
            </p:cNvSpPr>
            <p:nvPr/>
          </p:nvSpPr>
          <p:spPr bwMode="auto">
            <a:xfrm flipV="1">
              <a:off x="2608" y="1525"/>
              <a:ext cx="680" cy="317"/>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992151" name="Line 19"/>
            <p:cNvSpPr>
              <a:spLocks noChangeShapeType="1"/>
            </p:cNvSpPr>
            <p:nvPr/>
          </p:nvSpPr>
          <p:spPr bwMode="auto">
            <a:xfrm>
              <a:off x="3696" y="2024"/>
              <a:ext cx="0" cy="363"/>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992152" name="Line 20"/>
            <p:cNvSpPr>
              <a:spLocks noChangeShapeType="1"/>
            </p:cNvSpPr>
            <p:nvPr/>
          </p:nvSpPr>
          <p:spPr bwMode="auto">
            <a:xfrm>
              <a:off x="4150" y="2024"/>
              <a:ext cx="817" cy="363"/>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992153" name="Line 21"/>
            <p:cNvSpPr>
              <a:spLocks noChangeShapeType="1"/>
            </p:cNvSpPr>
            <p:nvPr/>
          </p:nvSpPr>
          <p:spPr bwMode="auto">
            <a:xfrm flipH="1">
              <a:off x="4422" y="1570"/>
              <a:ext cx="408"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992154" name="Line 22"/>
            <p:cNvSpPr>
              <a:spLocks noChangeShapeType="1"/>
            </p:cNvSpPr>
            <p:nvPr/>
          </p:nvSpPr>
          <p:spPr bwMode="auto">
            <a:xfrm>
              <a:off x="3833" y="2750"/>
              <a:ext cx="0" cy="68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992155" name="Line 23"/>
            <p:cNvSpPr>
              <a:spLocks noChangeShapeType="1"/>
            </p:cNvSpPr>
            <p:nvPr/>
          </p:nvSpPr>
          <p:spPr bwMode="auto">
            <a:xfrm>
              <a:off x="4967" y="2750"/>
              <a:ext cx="0" cy="68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grpSp>
      <p:sp>
        <p:nvSpPr>
          <p:cNvPr id="3" name="日期占位符 2"/>
          <p:cNvSpPr>
            <a:spLocks noGrp="1"/>
          </p:cNvSpPr>
          <p:nvPr>
            <p:ph type="dt" sz="half" idx="10"/>
          </p:nvPr>
        </p:nvSpPr>
        <p:spPr/>
        <p:txBody>
          <a:bodyPr/>
          <a:lstStyle/>
          <a:p>
            <a:fld id="{E7136E53-59A7-423A-893C-879F8E333B57}" type="datetime1">
              <a:rPr lang="zh-CN" altLang="en-US" smtClean="0"/>
              <a:t>2019-09-05</a:t>
            </a:fld>
            <a:endParaRPr lang="zh-CN" altLang="en-US"/>
          </a:p>
        </p:txBody>
      </p:sp>
      <p:sp>
        <p:nvSpPr>
          <p:cNvPr id="4" name="灯片编号占位符 3"/>
          <p:cNvSpPr>
            <a:spLocks noGrp="1"/>
          </p:cNvSpPr>
          <p:nvPr>
            <p:ph type="sldNum" sz="quarter" idx="12"/>
          </p:nvPr>
        </p:nvSpPr>
        <p:spPr/>
        <p:txBody>
          <a:bodyPr/>
          <a:lstStyle/>
          <a:p>
            <a:fld id="{473EEFB0-B63D-4295-A631-D63A173DC90C}" type="slidenum">
              <a:rPr lang="zh-CN" altLang="en-US" smtClean="0"/>
              <a:t>57</a:t>
            </a:fld>
            <a:endParaRPr lang="zh-CN" altLang="en-US"/>
          </a:p>
        </p:txBody>
      </p:sp>
    </p:spTree>
    <p:extLst>
      <p:ext uri="{BB962C8B-B14F-4D97-AF65-F5344CB8AC3E}">
        <p14:creationId xmlns:p14="http://schemas.microsoft.com/office/powerpoint/2010/main" val="83640716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ox(in)">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993154" name="Rectangle 2"/>
          <p:cNvSpPr>
            <a:spLocks noGrp="1" noChangeArrowheads="1"/>
          </p:cNvSpPr>
          <p:nvPr>
            <p:ph type="title"/>
          </p:nvPr>
        </p:nvSpPr>
        <p:spPr/>
        <p:txBody>
          <a:bodyPr/>
          <a:lstStyle/>
          <a:p>
            <a:r>
              <a:rPr lang="en-US" altLang="zh-CN"/>
              <a:t>.NET(</a:t>
            </a:r>
            <a:r>
              <a:rPr lang="zh-CN" altLang="en-US"/>
              <a:t>多个前端</a:t>
            </a:r>
            <a:r>
              <a:rPr lang="en-US" altLang="zh-CN"/>
              <a:t>+</a:t>
            </a:r>
            <a:r>
              <a:rPr lang="zh-CN" altLang="en-US"/>
              <a:t>一个后端</a:t>
            </a:r>
            <a:r>
              <a:rPr lang="en-US" altLang="zh-CN"/>
              <a:t>)</a:t>
            </a:r>
          </a:p>
        </p:txBody>
      </p:sp>
      <p:pic>
        <p:nvPicPr>
          <p:cNvPr id="2993156" name="Picture 4" descr="245e8bcab087e4c2c91768b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42507" y="1779465"/>
            <a:ext cx="5106986" cy="4584451"/>
          </a:xfrm>
          <a:prstGeom prst="rect">
            <a:avLst/>
          </a:prstGeom>
          <a:noFill/>
          <a:extLst>
            <a:ext uri="{909E8E84-426E-40DD-AFC4-6F175D3DCCD1}">
              <a14:hiddenFill xmlns:a14="http://schemas.microsoft.com/office/drawing/2010/main">
                <a:solidFill>
                  <a:srgbClr val="FFFFFF"/>
                </a:solidFill>
              </a14:hiddenFill>
            </a:ext>
          </a:extLst>
        </p:spPr>
      </p:pic>
      <p:sp>
        <p:nvSpPr>
          <p:cNvPr id="2" name="日期占位符 1"/>
          <p:cNvSpPr>
            <a:spLocks noGrp="1"/>
          </p:cNvSpPr>
          <p:nvPr>
            <p:ph type="dt" sz="half" idx="10"/>
          </p:nvPr>
        </p:nvSpPr>
        <p:spPr/>
        <p:txBody>
          <a:bodyPr/>
          <a:lstStyle/>
          <a:p>
            <a:fld id="{3517017B-712F-43F2-BC45-F663B251895E}" type="datetime1">
              <a:rPr lang="zh-CN" altLang="en-US" smtClean="0"/>
              <a:t>2019-09-05</a:t>
            </a:fld>
            <a:endParaRPr lang="zh-CN" altLang="en-US"/>
          </a:p>
        </p:txBody>
      </p:sp>
      <p:sp>
        <p:nvSpPr>
          <p:cNvPr id="3" name="灯片编号占位符 2"/>
          <p:cNvSpPr>
            <a:spLocks noGrp="1"/>
          </p:cNvSpPr>
          <p:nvPr>
            <p:ph type="sldNum" sz="quarter" idx="12"/>
          </p:nvPr>
        </p:nvSpPr>
        <p:spPr/>
        <p:txBody>
          <a:bodyPr/>
          <a:lstStyle/>
          <a:p>
            <a:fld id="{473EEFB0-B63D-4295-A631-D63A173DC90C}" type="slidenum">
              <a:rPr lang="zh-CN" altLang="en-US" smtClean="0"/>
              <a:t>58</a:t>
            </a:fld>
            <a:endParaRPr lang="zh-CN" altLang="en-US"/>
          </a:p>
        </p:txBody>
      </p:sp>
    </p:spTree>
    <p:extLst>
      <p:ext uri="{BB962C8B-B14F-4D97-AF65-F5344CB8AC3E}">
        <p14:creationId xmlns:p14="http://schemas.microsoft.com/office/powerpoint/2010/main" val="3409096739"/>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99315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latin typeface="Times New Roman" panose="02020603050405020304" pitchFamily="18" charset="0"/>
                <a:ea typeface="Arial Unicode MS" panose="020B0604020202020204" pitchFamily="34" charset="-122"/>
                <a:cs typeface="Arial Unicode MS" panose="020B0604020202020204" pitchFamily="34" charset="-122"/>
              </a:rPr>
              <a:t>编译程序的生成</a:t>
            </a:r>
            <a:endParaRPr lang="zh-CN" altLang="en-US" dirty="0"/>
          </a:p>
        </p:txBody>
      </p:sp>
      <p:sp>
        <p:nvSpPr>
          <p:cNvPr id="3" name="内容占位符 2"/>
          <p:cNvSpPr>
            <a:spLocks noGrp="1"/>
          </p:cNvSpPr>
          <p:nvPr>
            <p:ph idx="1"/>
          </p:nvPr>
        </p:nvSpPr>
        <p:spPr/>
        <p:txBody>
          <a:bodyPr>
            <a:normAutofit fontScale="92500"/>
          </a:bodyPr>
          <a:lstStyle/>
          <a:p>
            <a:pPr>
              <a:lnSpc>
                <a:spcPct val="150000"/>
              </a:lnSpc>
            </a:pPr>
            <a:r>
              <a:rPr lang="zh-CN" altLang="en-US" sz="4800" dirty="0">
                <a:latin typeface="Times New Roman" panose="02020603050405020304" pitchFamily="18" charset="0"/>
                <a:ea typeface="楷体_GB2312" pitchFamily="49" charset="-122"/>
              </a:rPr>
              <a:t>如何实现编译器？</a:t>
            </a:r>
          </a:p>
          <a:p>
            <a:pPr lvl="1">
              <a:lnSpc>
                <a:spcPct val="150000"/>
              </a:lnSpc>
            </a:pPr>
            <a:r>
              <a:rPr lang="zh-CN" altLang="en-US" sz="4000" dirty="0">
                <a:latin typeface="Times New Roman" panose="02020603050405020304" pitchFamily="18" charset="0"/>
                <a:ea typeface="楷体_GB2312" pitchFamily="49" charset="-122"/>
              </a:rPr>
              <a:t>直接用可运行的代码编制</a:t>
            </a:r>
            <a:r>
              <a:rPr lang="en-US" altLang="zh-CN" sz="4000" dirty="0">
                <a:latin typeface="Times New Roman" panose="02020603050405020304" pitchFamily="18" charset="0"/>
                <a:ea typeface="楷体_GB2312" pitchFamily="49" charset="-122"/>
              </a:rPr>
              <a:t>——</a:t>
            </a:r>
            <a:r>
              <a:rPr lang="zh-CN" altLang="en-US" sz="4000" dirty="0">
                <a:latin typeface="Times New Roman" panose="02020603050405020304" pitchFamily="18" charset="0"/>
                <a:ea typeface="楷体_GB2312" pitchFamily="49" charset="-122"/>
              </a:rPr>
              <a:t>太费力！</a:t>
            </a:r>
          </a:p>
          <a:p>
            <a:pPr lvl="1">
              <a:lnSpc>
                <a:spcPct val="150000"/>
              </a:lnSpc>
            </a:pPr>
            <a:r>
              <a:rPr lang="zh-CN" altLang="en-US" sz="4000" dirty="0">
                <a:latin typeface="Times New Roman" panose="02020603050405020304" pitchFamily="18" charset="0"/>
                <a:ea typeface="楷体_GB2312" pitchFamily="49" charset="-122"/>
              </a:rPr>
              <a:t>自举</a:t>
            </a:r>
            <a:r>
              <a:rPr lang="en-US" altLang="zh-CN" sz="4000" dirty="0">
                <a:latin typeface="Times New Roman" panose="02020603050405020304" pitchFamily="18" charset="0"/>
                <a:ea typeface="楷体_GB2312" pitchFamily="49" charset="-122"/>
              </a:rPr>
              <a:t>-</a:t>
            </a:r>
            <a:r>
              <a:rPr lang="zh-CN" altLang="en-US" sz="4000" dirty="0">
                <a:latin typeface="Times New Roman" panose="02020603050405020304" pitchFamily="18" charset="0"/>
                <a:ea typeface="楷体_GB2312" pitchFamily="49" charset="-122"/>
              </a:rPr>
              <a:t>使用语言提供的功能来编译该语言自身</a:t>
            </a:r>
          </a:p>
          <a:p>
            <a:pPr lvl="1">
              <a:lnSpc>
                <a:spcPct val="150000"/>
              </a:lnSpc>
            </a:pPr>
            <a:r>
              <a:rPr lang="zh-CN" altLang="en-US" sz="4000" dirty="0">
                <a:solidFill>
                  <a:srgbClr val="FF0000"/>
                </a:solidFill>
                <a:latin typeface="Times New Roman" panose="02020603050405020304" pitchFamily="18" charset="0"/>
                <a:ea typeface="楷体_GB2312" pitchFamily="49" charset="-122"/>
              </a:rPr>
              <a:t>“第一个编译器是怎样被编译的？”</a:t>
            </a:r>
            <a:endParaRPr lang="zh-CN" altLang="en-US" dirty="0"/>
          </a:p>
        </p:txBody>
      </p:sp>
      <p:sp>
        <p:nvSpPr>
          <p:cNvPr id="4" name="日期占位符 3"/>
          <p:cNvSpPr>
            <a:spLocks noGrp="1"/>
          </p:cNvSpPr>
          <p:nvPr>
            <p:ph type="dt" sz="half" idx="10"/>
          </p:nvPr>
        </p:nvSpPr>
        <p:spPr/>
        <p:txBody>
          <a:bodyPr/>
          <a:lstStyle/>
          <a:p>
            <a:fld id="{4D08451A-1417-42CA-B1C5-DAC0DCFB2E16}" type="datetime1">
              <a:rPr lang="zh-CN" altLang="en-US" smtClean="0"/>
              <a:t>2019-09-05</a:t>
            </a:fld>
            <a:endParaRPr lang="zh-CN" altLang="en-US"/>
          </a:p>
        </p:txBody>
      </p:sp>
      <p:sp>
        <p:nvSpPr>
          <p:cNvPr id="5" name="灯片编号占位符 4"/>
          <p:cNvSpPr>
            <a:spLocks noGrp="1"/>
          </p:cNvSpPr>
          <p:nvPr>
            <p:ph type="sldNum" sz="quarter" idx="12"/>
          </p:nvPr>
        </p:nvSpPr>
        <p:spPr/>
        <p:txBody>
          <a:bodyPr/>
          <a:lstStyle/>
          <a:p>
            <a:fld id="{473EEFB0-B63D-4295-A631-D63A173DC90C}" type="slidenum">
              <a:rPr lang="zh-CN" altLang="en-US" smtClean="0"/>
              <a:t>59</a:t>
            </a:fld>
            <a:endParaRPr lang="zh-CN" altLang="en-US"/>
          </a:p>
        </p:txBody>
      </p:sp>
    </p:spTree>
    <p:extLst>
      <p:ext uri="{BB962C8B-B14F-4D97-AF65-F5344CB8AC3E}">
        <p14:creationId xmlns:p14="http://schemas.microsoft.com/office/powerpoint/2010/main" val="2218622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编译原理是一门好课</a:t>
            </a:r>
          </a:p>
        </p:txBody>
      </p:sp>
      <p:sp>
        <p:nvSpPr>
          <p:cNvPr id="3" name="内容占位符 2"/>
          <p:cNvSpPr>
            <a:spLocks noGrp="1"/>
          </p:cNvSpPr>
          <p:nvPr>
            <p:ph idx="1"/>
          </p:nvPr>
        </p:nvSpPr>
        <p:spPr/>
        <p:txBody>
          <a:bodyPr>
            <a:noAutofit/>
          </a:bodyPr>
          <a:lstStyle/>
          <a:p>
            <a:pPr>
              <a:lnSpc>
                <a:spcPct val="120000"/>
              </a:lnSpc>
            </a:pPr>
            <a:r>
              <a:rPr lang="zh-CN" altLang="en-US" sz="2800" dirty="0"/>
              <a:t>计算机专业最为恰当、有效的知识载体之一</a:t>
            </a:r>
            <a:endParaRPr lang="en-US" altLang="zh-CN" sz="2800" dirty="0"/>
          </a:p>
          <a:p>
            <a:pPr>
              <a:lnSpc>
                <a:spcPct val="120000"/>
              </a:lnSpc>
            </a:pPr>
            <a:r>
              <a:rPr lang="zh-CN" altLang="en-US" sz="2800" dirty="0"/>
              <a:t>综合运用下列课程所学知识</a:t>
            </a:r>
            <a:endParaRPr lang="en-US" altLang="zh-CN" sz="2800" dirty="0"/>
          </a:p>
          <a:p>
            <a:pPr lvl="1">
              <a:lnSpc>
                <a:spcPct val="120000"/>
              </a:lnSpc>
            </a:pPr>
            <a:r>
              <a:rPr lang="zh-CN" altLang="en-US" sz="2000" dirty="0"/>
              <a:t>高级程序设计语言：分析的对象、输入</a:t>
            </a:r>
            <a:endParaRPr lang="en-US" altLang="zh-CN" sz="2000" dirty="0"/>
          </a:p>
          <a:p>
            <a:pPr lvl="1">
              <a:lnSpc>
                <a:spcPct val="120000"/>
              </a:lnSpc>
            </a:pPr>
            <a:r>
              <a:rPr lang="zh-CN" altLang="en-US" sz="2000" dirty="0"/>
              <a:t>汇编语言：生成的结果、输出</a:t>
            </a:r>
            <a:endParaRPr lang="en-US" altLang="zh-CN" sz="2000" dirty="0"/>
          </a:p>
          <a:p>
            <a:pPr lvl="1">
              <a:lnSpc>
                <a:spcPct val="120000"/>
              </a:lnSpc>
            </a:pPr>
            <a:r>
              <a:rPr lang="zh-CN" altLang="en-US" sz="2000" dirty="0"/>
              <a:t>集合论与图论：背后的理论</a:t>
            </a:r>
            <a:endParaRPr lang="en-US" altLang="zh-CN" sz="2000" dirty="0"/>
          </a:p>
          <a:p>
            <a:pPr lvl="1">
              <a:lnSpc>
                <a:spcPct val="120000"/>
              </a:lnSpc>
            </a:pPr>
            <a:r>
              <a:rPr lang="zh-CN" altLang="en-US" sz="2000" dirty="0" smtClean="0"/>
              <a:t>数据结构：</a:t>
            </a:r>
            <a:r>
              <a:rPr lang="zh-CN" altLang="en-US" sz="2000" dirty="0"/>
              <a:t>应用的算法</a:t>
            </a:r>
            <a:endParaRPr lang="en-US" altLang="zh-CN" sz="2000" dirty="0"/>
          </a:p>
          <a:p>
            <a:pPr lvl="1">
              <a:lnSpc>
                <a:spcPct val="120000"/>
              </a:lnSpc>
            </a:pPr>
            <a:r>
              <a:rPr lang="zh-CN" altLang="en-US" sz="2000" dirty="0"/>
              <a:t>计算机组成原理：优化</a:t>
            </a:r>
            <a:endParaRPr lang="en-US" altLang="zh-CN" sz="2000" dirty="0"/>
          </a:p>
          <a:p>
            <a:pPr lvl="1">
              <a:lnSpc>
                <a:spcPct val="120000"/>
              </a:lnSpc>
            </a:pPr>
            <a:r>
              <a:rPr lang="zh-CN" altLang="en-US" sz="2000" dirty="0"/>
              <a:t>算法设计与分析：应用的算法</a:t>
            </a:r>
            <a:endParaRPr lang="en-US" altLang="zh-CN" sz="2000" dirty="0"/>
          </a:p>
          <a:p>
            <a:pPr lvl="1">
              <a:lnSpc>
                <a:spcPct val="120000"/>
              </a:lnSpc>
            </a:pPr>
            <a:r>
              <a:rPr lang="zh-CN" altLang="en-US" sz="2000" dirty="0"/>
              <a:t>形式语言与自动机：背后的理论</a:t>
            </a:r>
          </a:p>
        </p:txBody>
      </p:sp>
      <p:sp>
        <p:nvSpPr>
          <p:cNvPr id="4" name="日期占位符 3"/>
          <p:cNvSpPr>
            <a:spLocks noGrp="1"/>
          </p:cNvSpPr>
          <p:nvPr>
            <p:ph type="dt" sz="half" idx="10"/>
          </p:nvPr>
        </p:nvSpPr>
        <p:spPr/>
        <p:txBody>
          <a:bodyPr/>
          <a:lstStyle/>
          <a:p>
            <a:fld id="{1FCA1F61-C660-4390-8F19-C1BE45180278}" type="datetime1">
              <a:rPr lang="zh-CN" altLang="en-US" smtClean="0"/>
              <a:t>2019-09-05</a:t>
            </a:fld>
            <a:endParaRPr lang="zh-CN" altLang="en-US"/>
          </a:p>
        </p:txBody>
      </p:sp>
      <p:sp>
        <p:nvSpPr>
          <p:cNvPr id="5" name="灯片编号占位符 4"/>
          <p:cNvSpPr>
            <a:spLocks noGrp="1"/>
          </p:cNvSpPr>
          <p:nvPr>
            <p:ph type="sldNum" sz="quarter" idx="12"/>
          </p:nvPr>
        </p:nvSpPr>
        <p:spPr/>
        <p:txBody>
          <a:bodyPr/>
          <a:lstStyle/>
          <a:p>
            <a:fld id="{473EEFB0-B63D-4295-A631-D63A173DC90C}" type="slidenum">
              <a:rPr lang="zh-CN" altLang="en-US" smtClean="0"/>
              <a:t>6</a:t>
            </a:fld>
            <a:endParaRPr lang="zh-CN" altLang="en-US"/>
          </a:p>
        </p:txBody>
      </p:sp>
    </p:spTree>
    <p:extLst>
      <p:ext uri="{BB962C8B-B14F-4D97-AF65-F5344CB8AC3E}">
        <p14:creationId xmlns:p14="http://schemas.microsoft.com/office/powerpoint/2010/main" val="261843612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094083" name="Rectangle 3"/>
          <p:cNvSpPr>
            <a:spLocks noGrp="1" noChangeArrowheads="1"/>
          </p:cNvSpPr>
          <p:nvPr>
            <p:ph type="title"/>
          </p:nvPr>
        </p:nvSpPr>
        <p:spPr>
          <a:noFill/>
          <a:ln/>
        </p:spPr>
        <p:txBody>
          <a:bodyPr vert="horz" lIns="92075" tIns="46038" rIns="92075" bIns="46038" rtlCol="0" anchor="ctr">
            <a:normAutofit/>
          </a:bodyPr>
          <a:lstStyle/>
          <a:p>
            <a:r>
              <a:rPr lang="zh-CN" altLang="en-US" dirty="0">
                <a:solidFill>
                  <a:schemeClr val="tx1"/>
                </a:solidFill>
                <a:latin typeface="Times New Roman" panose="02020603050405020304" pitchFamily="18" charset="0"/>
                <a:ea typeface="Arial Unicode MS" panose="020B0604020202020204" pitchFamily="34" charset="-122"/>
                <a:cs typeface="Arial Unicode MS" panose="020B0604020202020204" pitchFamily="34" charset="-122"/>
              </a:rPr>
              <a:t>自展</a:t>
            </a:r>
          </a:p>
        </p:txBody>
      </p:sp>
      <p:sp>
        <p:nvSpPr>
          <p:cNvPr id="2094082" name="Rectangle 2"/>
          <p:cNvSpPr>
            <a:spLocks noGrp="1" noChangeArrowheads="1"/>
          </p:cNvSpPr>
          <p:nvPr>
            <p:ph idx="1"/>
          </p:nvPr>
        </p:nvSpPr>
        <p:spPr/>
        <p:txBody>
          <a:bodyPr>
            <a:normAutofit fontScale="85000" lnSpcReduction="20000"/>
          </a:bodyPr>
          <a:lstStyle/>
          <a:p>
            <a:pPr>
              <a:lnSpc>
                <a:spcPct val="150000"/>
              </a:lnSpc>
            </a:pPr>
            <a:r>
              <a:rPr lang="zh-CN" altLang="en-US" sz="4000" dirty="0">
                <a:latin typeface="Times New Roman" panose="02020603050405020304" pitchFamily="18" charset="0"/>
                <a:ea typeface="楷体_GB2312" pitchFamily="49" charset="-122"/>
              </a:rPr>
              <a:t>问题：如何直接在一个机器上实现</a:t>
            </a:r>
            <a:r>
              <a:rPr lang="en-US" altLang="zh-CN" sz="4000" dirty="0">
                <a:latin typeface="Times New Roman" panose="02020603050405020304" pitchFamily="18" charset="0"/>
                <a:ea typeface="楷体_GB2312" pitchFamily="49" charset="-122"/>
              </a:rPr>
              <a:t>C</a:t>
            </a:r>
            <a:r>
              <a:rPr lang="zh-CN" altLang="en-US" sz="4000" dirty="0">
                <a:latin typeface="Times New Roman" panose="02020603050405020304" pitchFamily="18" charset="0"/>
                <a:ea typeface="楷体_GB2312" pitchFamily="49" charset="-122"/>
              </a:rPr>
              <a:t>语言编译器？</a:t>
            </a:r>
          </a:p>
          <a:p>
            <a:pPr>
              <a:lnSpc>
                <a:spcPct val="150000"/>
              </a:lnSpc>
            </a:pPr>
            <a:r>
              <a:rPr lang="zh-CN" altLang="en-US" sz="4000" dirty="0">
                <a:latin typeface="Times New Roman" panose="02020603050405020304" pitchFamily="18" charset="0"/>
                <a:ea typeface="楷体_GB2312" pitchFamily="49" charset="-122"/>
              </a:rPr>
              <a:t>解决：</a:t>
            </a:r>
          </a:p>
          <a:p>
            <a:pPr lvl="1">
              <a:lnSpc>
                <a:spcPct val="150000"/>
              </a:lnSpc>
            </a:pPr>
            <a:r>
              <a:rPr lang="zh-CN" altLang="en-US" sz="3600" dirty="0">
                <a:latin typeface="Times New Roman" panose="02020603050405020304" pitchFamily="18" charset="0"/>
                <a:ea typeface="楷体_GB2312" pitchFamily="49" charset="-122"/>
              </a:rPr>
              <a:t>用汇编语言实现一个Ｃ子集的编译程序</a:t>
            </a:r>
            <a:r>
              <a:rPr lang="en-US" altLang="zh-CN" sz="3600" dirty="0">
                <a:latin typeface="Times New Roman" panose="02020603050405020304" pitchFamily="18" charset="0"/>
                <a:ea typeface="楷体_GB2312" pitchFamily="49" charset="-122"/>
              </a:rPr>
              <a:t>(P0—</a:t>
            </a:r>
            <a:r>
              <a:rPr lang="zh-CN" altLang="en-US" sz="3600" dirty="0">
                <a:latin typeface="Times New Roman" panose="02020603050405020304" pitchFamily="18" charset="0"/>
                <a:ea typeface="楷体_GB2312" pitchFamily="49" charset="-122"/>
              </a:rPr>
              <a:t>人</a:t>
            </a:r>
            <a:r>
              <a:rPr lang="en-US" altLang="zh-CN" sz="3600" dirty="0">
                <a:latin typeface="Times New Roman" panose="02020603050405020304" pitchFamily="18" charset="0"/>
                <a:ea typeface="楷体_GB2312" pitchFamily="49" charset="-122"/>
              </a:rPr>
              <a:t>)</a:t>
            </a:r>
          </a:p>
          <a:p>
            <a:pPr lvl="1">
              <a:lnSpc>
                <a:spcPct val="150000"/>
              </a:lnSpc>
            </a:pPr>
            <a:r>
              <a:rPr lang="zh-CN" altLang="en-US" sz="3600" dirty="0">
                <a:latin typeface="Times New Roman" panose="02020603050405020304" pitchFamily="18" charset="0"/>
                <a:ea typeface="楷体_GB2312" pitchFamily="49" charset="-122"/>
              </a:rPr>
              <a:t>用汇编程序处理该程序</a:t>
            </a:r>
            <a:r>
              <a:rPr lang="en-US" altLang="zh-CN" sz="3600" dirty="0">
                <a:latin typeface="Times New Roman" panose="02020603050405020304" pitchFamily="18" charset="0"/>
                <a:ea typeface="楷体_GB2312" pitchFamily="49" charset="-122"/>
              </a:rPr>
              <a:t>,</a:t>
            </a:r>
            <a:r>
              <a:rPr lang="zh-CN" altLang="en-US" sz="3600" dirty="0">
                <a:latin typeface="Times New Roman" panose="02020603050405020304" pitchFamily="18" charset="0"/>
                <a:ea typeface="楷体_GB2312" pitchFamily="49" charset="-122"/>
              </a:rPr>
              <a:t>得到</a:t>
            </a:r>
            <a:r>
              <a:rPr lang="en-US" altLang="zh-CN" sz="3600" dirty="0">
                <a:latin typeface="Times New Roman" panose="02020603050405020304" pitchFamily="18" charset="0"/>
                <a:ea typeface="楷体_GB2312" pitchFamily="49" charset="-122"/>
              </a:rPr>
              <a:t>(P2:</a:t>
            </a:r>
            <a:r>
              <a:rPr lang="zh-CN" altLang="en-US" sz="3600" dirty="0">
                <a:latin typeface="Times New Roman" panose="02020603050405020304" pitchFamily="18" charset="0"/>
                <a:ea typeface="楷体_GB2312" pitchFamily="49" charset="-122"/>
              </a:rPr>
              <a:t>可直接运行</a:t>
            </a:r>
            <a:r>
              <a:rPr lang="en-US" altLang="zh-CN" sz="3600" dirty="0">
                <a:latin typeface="Times New Roman" panose="02020603050405020304" pitchFamily="18" charset="0"/>
                <a:ea typeface="楷体_GB2312" pitchFamily="49" charset="-122"/>
              </a:rPr>
              <a:t>)</a:t>
            </a:r>
          </a:p>
          <a:p>
            <a:pPr lvl="1">
              <a:lnSpc>
                <a:spcPct val="150000"/>
              </a:lnSpc>
            </a:pPr>
            <a:r>
              <a:rPr lang="zh-CN" altLang="en-US" sz="3600" dirty="0">
                <a:latin typeface="Times New Roman" panose="02020603050405020304" pitchFamily="18" charset="0"/>
                <a:ea typeface="楷体_GB2312" pitchFamily="49" charset="-122"/>
              </a:rPr>
              <a:t>用Ｃ子集编制Ｃ语言的编译程序</a:t>
            </a:r>
            <a:r>
              <a:rPr lang="en-US" altLang="zh-CN" sz="3600" dirty="0">
                <a:latin typeface="Times New Roman" panose="02020603050405020304" pitchFamily="18" charset="0"/>
                <a:ea typeface="楷体_GB2312" pitchFamily="49" charset="-122"/>
              </a:rPr>
              <a:t>(P3—</a:t>
            </a:r>
            <a:r>
              <a:rPr lang="zh-CN" altLang="en-US" sz="3600" dirty="0">
                <a:latin typeface="Times New Roman" panose="02020603050405020304" pitchFamily="18" charset="0"/>
                <a:ea typeface="楷体_GB2312" pitchFamily="49" charset="-122"/>
              </a:rPr>
              <a:t>人</a:t>
            </a:r>
            <a:r>
              <a:rPr lang="en-US" altLang="zh-CN" sz="3600" dirty="0">
                <a:latin typeface="Times New Roman" panose="02020603050405020304" pitchFamily="18" charset="0"/>
                <a:ea typeface="楷体_GB2312" pitchFamily="49" charset="-122"/>
              </a:rPr>
              <a:t>)</a:t>
            </a:r>
          </a:p>
          <a:p>
            <a:pPr lvl="1">
              <a:lnSpc>
                <a:spcPct val="150000"/>
              </a:lnSpc>
            </a:pPr>
            <a:r>
              <a:rPr lang="zh-CN" altLang="en-US" sz="3600" dirty="0">
                <a:latin typeface="Times New Roman" panose="02020603050405020304" pitchFamily="18" charset="0"/>
                <a:ea typeface="楷体_GB2312" pitchFamily="49" charset="-122"/>
              </a:rPr>
              <a:t>用</a:t>
            </a:r>
            <a:r>
              <a:rPr lang="en-US" altLang="zh-CN" sz="3600" dirty="0">
                <a:latin typeface="Times New Roman" panose="02020603050405020304" pitchFamily="18" charset="0"/>
                <a:ea typeface="楷体_GB2312" pitchFamily="49" charset="-122"/>
              </a:rPr>
              <a:t>P2</a:t>
            </a:r>
            <a:r>
              <a:rPr lang="zh-CN" altLang="en-US" sz="3600" dirty="0">
                <a:latin typeface="Times New Roman" panose="02020603050405020304" pitchFamily="18" charset="0"/>
                <a:ea typeface="楷体_GB2312" pitchFamily="49" charset="-122"/>
              </a:rPr>
              <a:t>编译</a:t>
            </a:r>
            <a:r>
              <a:rPr lang="en-US" altLang="zh-CN" sz="3600" dirty="0">
                <a:latin typeface="Times New Roman" panose="02020603050405020304" pitchFamily="18" charset="0"/>
                <a:ea typeface="楷体_GB2312" pitchFamily="49" charset="-122"/>
              </a:rPr>
              <a:t>P3</a:t>
            </a:r>
            <a:r>
              <a:rPr lang="zh-CN" altLang="en-US" sz="3600" dirty="0">
                <a:latin typeface="Times New Roman" panose="02020603050405020304" pitchFamily="18" charset="0"/>
                <a:ea typeface="楷体_GB2312" pitchFamily="49" charset="-122"/>
              </a:rPr>
              <a:t>，得到</a:t>
            </a:r>
            <a:r>
              <a:rPr lang="en-US" altLang="zh-CN" sz="3600" dirty="0">
                <a:latin typeface="Times New Roman" panose="02020603050405020304" pitchFamily="18" charset="0"/>
                <a:ea typeface="楷体_GB2312" pitchFamily="49" charset="-122"/>
              </a:rPr>
              <a:t>P4</a:t>
            </a:r>
          </a:p>
        </p:txBody>
      </p:sp>
      <p:sp>
        <p:nvSpPr>
          <p:cNvPr id="2" name="日期占位符 1"/>
          <p:cNvSpPr>
            <a:spLocks noGrp="1"/>
          </p:cNvSpPr>
          <p:nvPr>
            <p:ph type="dt" sz="half" idx="10"/>
          </p:nvPr>
        </p:nvSpPr>
        <p:spPr/>
        <p:txBody>
          <a:bodyPr/>
          <a:lstStyle/>
          <a:p>
            <a:fld id="{31206B9C-FF9A-4F42-B3CE-49D0DDBDB8E0}" type="datetime1">
              <a:rPr lang="zh-CN" altLang="en-US" smtClean="0"/>
              <a:t>2019-09-05</a:t>
            </a:fld>
            <a:endParaRPr lang="zh-CN" altLang="en-US"/>
          </a:p>
        </p:txBody>
      </p:sp>
      <p:sp>
        <p:nvSpPr>
          <p:cNvPr id="3" name="灯片编号占位符 2"/>
          <p:cNvSpPr>
            <a:spLocks noGrp="1"/>
          </p:cNvSpPr>
          <p:nvPr>
            <p:ph type="sldNum" sz="quarter" idx="12"/>
          </p:nvPr>
        </p:nvSpPr>
        <p:spPr/>
        <p:txBody>
          <a:bodyPr/>
          <a:lstStyle/>
          <a:p>
            <a:fld id="{473EEFB0-B63D-4295-A631-D63A173DC90C}" type="slidenum">
              <a:rPr lang="zh-CN" altLang="en-US" smtClean="0"/>
              <a:t>60</a:t>
            </a:fld>
            <a:endParaRPr lang="zh-CN" altLang="en-US"/>
          </a:p>
        </p:txBody>
      </p:sp>
    </p:spTree>
    <p:extLst>
      <p:ext uri="{BB962C8B-B14F-4D97-AF65-F5344CB8AC3E}">
        <p14:creationId xmlns:p14="http://schemas.microsoft.com/office/powerpoint/2010/main" val="421419965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965634" name="Rectangle 2"/>
          <p:cNvSpPr>
            <a:spLocks noGrp="1" noChangeArrowheads="1"/>
          </p:cNvSpPr>
          <p:nvPr>
            <p:ph type="title"/>
          </p:nvPr>
        </p:nvSpPr>
        <p:spPr>
          <a:noFill/>
          <a:ln/>
        </p:spPr>
        <p:txBody>
          <a:bodyPr vert="horz" lIns="92075" tIns="46038" rIns="92075" bIns="46038" rtlCol="0" anchor="ctr">
            <a:normAutofit/>
          </a:bodyPr>
          <a:lstStyle/>
          <a:p>
            <a:r>
              <a:rPr lang="zh-CN" altLang="en-US" dirty="0">
                <a:solidFill>
                  <a:schemeClr val="tx1"/>
                </a:solidFill>
                <a:ea typeface="Arial Unicode MS" panose="020B0604020202020204" pitchFamily="34" charset="-122"/>
                <a:cs typeface="Arial Unicode MS" panose="020B0604020202020204" pitchFamily="34" charset="-122"/>
              </a:rPr>
              <a:t>编译程序的自动生成</a:t>
            </a:r>
          </a:p>
        </p:txBody>
      </p:sp>
      <p:sp>
        <p:nvSpPr>
          <p:cNvPr id="965635" name="Rectangle 3"/>
          <p:cNvSpPr>
            <a:spLocks noGrp="1" noChangeArrowheads="1"/>
          </p:cNvSpPr>
          <p:nvPr>
            <p:ph idx="1"/>
          </p:nvPr>
        </p:nvSpPr>
        <p:spPr>
          <a:xfrm>
            <a:off x="838200" y="1887609"/>
            <a:ext cx="10515600" cy="4351338"/>
          </a:xfrm>
          <a:noFill/>
          <a:ln/>
        </p:spPr>
        <p:txBody>
          <a:bodyPr vert="horz" lIns="92075" tIns="46038" rIns="92075" bIns="46038" rtlCol="0">
            <a:normAutofit/>
          </a:bodyPr>
          <a:lstStyle/>
          <a:p>
            <a:pPr>
              <a:buFontTx/>
              <a:buNone/>
            </a:pPr>
            <a:r>
              <a:rPr lang="zh-CN" altLang="en-US" sz="3600" b="1" dirty="0">
                <a:latin typeface="楷体_GB2312" pitchFamily="49" charset="-122"/>
                <a:ea typeface="楷体_GB2312" pitchFamily="49" charset="-122"/>
              </a:rPr>
              <a:t>词法分析器的自动生成程序</a:t>
            </a:r>
          </a:p>
        </p:txBody>
      </p:sp>
      <p:sp>
        <p:nvSpPr>
          <p:cNvPr id="965636" name="Rectangle 4"/>
          <p:cNvSpPr>
            <a:spLocks noChangeArrowheads="1"/>
          </p:cNvSpPr>
          <p:nvPr/>
        </p:nvSpPr>
        <p:spPr bwMode="auto">
          <a:xfrm>
            <a:off x="4943475" y="2713903"/>
            <a:ext cx="2520950" cy="901700"/>
          </a:xfrm>
          <a:prstGeom prst="rect">
            <a:avLst/>
          </a:prstGeom>
          <a:noFill/>
          <a:ln w="12700">
            <a:solidFill>
              <a:schemeClr val="tx1"/>
            </a:solidFill>
            <a:miter lim="800000"/>
            <a:headEnd/>
            <a:tailEnd/>
          </a:ln>
          <a:effectLst/>
          <a:extLst>
            <a:ext uri="{909E8E84-426E-40DD-AFC4-6F175D3DCCD1}">
              <a14:hiddenFill xmlns:a14="http://schemas.microsoft.com/office/drawing/2010/main">
                <a:solidFill>
                  <a:srgbClr val="ADFFFF"/>
                </a:solidFill>
              </a14:hiddenFill>
            </a:ext>
            <a:ext uri="{AF507438-7753-43E0-B8FC-AC1667EBCBE1}">
              <a14:hiddenEffects xmlns:a14="http://schemas.microsoft.com/office/drawing/2010/main">
                <a:effectLst>
                  <a:outerShdw dist="107763" dir="2700000" algn="ctr" rotWithShape="0">
                    <a:schemeClr val="bg2"/>
                  </a:outerShdw>
                </a:effectLst>
              </a14:hiddenEffects>
            </a:ext>
          </a:extLst>
        </p:spPr>
        <p:txBody>
          <a:bodyPr wrap="none" lIns="92075" tIns="46038" rIns="92075" bIns="46038" anchor="ctr"/>
          <a:lstStyle/>
          <a:p>
            <a:pPr algn="ctr" eaLnBrk="0" hangingPunct="0"/>
            <a:r>
              <a:rPr kumimoji="1" lang="zh-CN" altLang="en-US" sz="3200" b="1"/>
              <a:t>ＬＥＸ</a:t>
            </a:r>
          </a:p>
        </p:txBody>
      </p:sp>
      <p:sp>
        <p:nvSpPr>
          <p:cNvPr id="965637" name="Line 5"/>
          <p:cNvSpPr>
            <a:spLocks noChangeShapeType="1"/>
          </p:cNvSpPr>
          <p:nvPr/>
        </p:nvSpPr>
        <p:spPr bwMode="auto">
          <a:xfrm>
            <a:off x="7315200" y="3164753"/>
            <a:ext cx="838200" cy="0"/>
          </a:xfrm>
          <a:prstGeom prst="line">
            <a:avLst/>
          </a:prstGeom>
          <a:noFill/>
          <a:ln w="38100" cmpd="dbl">
            <a:solidFill>
              <a:schemeClr val="tx1"/>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965638" name="Line 6"/>
          <p:cNvSpPr>
            <a:spLocks noChangeShapeType="1"/>
          </p:cNvSpPr>
          <p:nvPr/>
        </p:nvSpPr>
        <p:spPr bwMode="auto">
          <a:xfrm>
            <a:off x="3962400" y="3164753"/>
            <a:ext cx="990600" cy="0"/>
          </a:xfrm>
          <a:prstGeom prst="line">
            <a:avLst/>
          </a:prstGeom>
          <a:noFill/>
          <a:ln w="38100" cmpd="dbl">
            <a:solidFill>
              <a:schemeClr val="tx1"/>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965639" name="Rectangle 7"/>
          <p:cNvSpPr>
            <a:spLocks noChangeArrowheads="1"/>
          </p:cNvSpPr>
          <p:nvPr/>
        </p:nvSpPr>
        <p:spPr bwMode="auto">
          <a:xfrm>
            <a:off x="1676401" y="2950441"/>
            <a:ext cx="3141663"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2075" tIns="46038" rIns="92075" bIns="46038">
            <a:spAutoFit/>
          </a:bodyPr>
          <a:lstStyle/>
          <a:p>
            <a:pPr eaLnBrk="0" hangingPunct="0"/>
            <a:r>
              <a:rPr kumimoji="1" lang="zh-CN" altLang="en-US" sz="2800" b="1" i="1">
                <a:ea typeface="楷体_GB2312" pitchFamily="49" charset="-122"/>
              </a:rPr>
              <a:t>词法规则说明</a:t>
            </a:r>
          </a:p>
        </p:txBody>
      </p:sp>
      <p:sp>
        <p:nvSpPr>
          <p:cNvPr id="965640" name="Rectangle 8"/>
          <p:cNvSpPr>
            <a:spLocks noChangeArrowheads="1"/>
          </p:cNvSpPr>
          <p:nvPr/>
        </p:nvSpPr>
        <p:spPr bwMode="auto">
          <a:xfrm>
            <a:off x="8213726" y="2950441"/>
            <a:ext cx="2454275"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2075" tIns="46038" rIns="92075" bIns="46038">
            <a:spAutoFit/>
          </a:bodyPr>
          <a:lstStyle/>
          <a:p>
            <a:pPr eaLnBrk="0" hangingPunct="0"/>
            <a:r>
              <a:rPr kumimoji="1" lang="zh-CN" altLang="en-US" sz="2800" b="1" i="1">
                <a:ea typeface="楷体_GB2312" pitchFamily="49" charset="-122"/>
              </a:rPr>
              <a:t>词法分析程序</a:t>
            </a:r>
          </a:p>
        </p:txBody>
      </p:sp>
      <p:sp>
        <p:nvSpPr>
          <p:cNvPr id="965641" name="Rectangle 9"/>
          <p:cNvSpPr>
            <a:spLocks noChangeArrowheads="1"/>
          </p:cNvSpPr>
          <p:nvPr/>
        </p:nvSpPr>
        <p:spPr bwMode="auto">
          <a:xfrm>
            <a:off x="8747125" y="3377478"/>
            <a:ext cx="1525588" cy="3699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2075" tIns="46038" rIns="92075" bIns="46038">
            <a:spAutoFit/>
          </a:bodyPr>
          <a:lstStyle/>
          <a:p>
            <a:pPr eaLnBrk="0" hangingPunct="0"/>
            <a:r>
              <a:rPr kumimoji="1" lang="en-US" altLang="zh-CN" b="1">
                <a:latin typeface="楷体_GB2312" pitchFamily="49" charset="-122"/>
                <a:ea typeface="楷体_GB2312" pitchFamily="49" charset="-122"/>
              </a:rPr>
              <a:t>(C</a:t>
            </a:r>
            <a:r>
              <a:rPr kumimoji="1" lang="zh-CN" altLang="en-US" b="1">
                <a:latin typeface="楷体_GB2312" pitchFamily="49" charset="-122"/>
                <a:ea typeface="楷体_GB2312" pitchFamily="49" charset="-122"/>
              </a:rPr>
              <a:t>程序</a:t>
            </a:r>
            <a:r>
              <a:rPr kumimoji="1" lang="en-US" altLang="zh-CN" b="1">
                <a:latin typeface="楷体_GB2312" pitchFamily="49" charset="-122"/>
                <a:ea typeface="楷体_GB2312" pitchFamily="49" charset="-122"/>
              </a:rPr>
              <a:t>)</a:t>
            </a:r>
          </a:p>
        </p:txBody>
      </p:sp>
      <p:sp>
        <p:nvSpPr>
          <p:cNvPr id="965642" name="Text Box 10"/>
          <p:cNvSpPr txBox="1">
            <a:spLocks noChangeArrowheads="1"/>
          </p:cNvSpPr>
          <p:nvPr/>
        </p:nvSpPr>
        <p:spPr bwMode="auto">
          <a:xfrm>
            <a:off x="2667000" y="4063278"/>
            <a:ext cx="5507038" cy="22272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kumimoji="1" lang="zh-CN" altLang="en-US" sz="2800" b="1">
                <a:latin typeface="楷体_GB2312" pitchFamily="49" charset="-122"/>
                <a:ea typeface="楷体_GB2312" pitchFamily="49" charset="-122"/>
              </a:rPr>
              <a:t>输入：</a:t>
            </a:r>
          </a:p>
          <a:p>
            <a:pPr lvl="1" eaLnBrk="0" hangingPunct="0"/>
            <a:r>
              <a:rPr kumimoji="1" lang="zh-CN" altLang="en-US" sz="2800" b="1">
                <a:latin typeface="楷体_GB2312" pitchFamily="49" charset="-122"/>
                <a:ea typeface="楷体_GB2312" pitchFamily="49" charset="-122"/>
              </a:rPr>
              <a:t>	词法（正规表达式）</a:t>
            </a:r>
          </a:p>
          <a:p>
            <a:pPr lvl="1" eaLnBrk="0" hangingPunct="0"/>
            <a:r>
              <a:rPr kumimoji="1" lang="zh-CN" altLang="en-US" sz="2800" b="1">
                <a:latin typeface="楷体_GB2312" pitchFamily="49" charset="-122"/>
                <a:ea typeface="楷体_GB2312" pitchFamily="49" charset="-122"/>
              </a:rPr>
              <a:t>	识别动作（Ｃ程序段）</a:t>
            </a:r>
          </a:p>
          <a:p>
            <a:pPr eaLnBrk="0" hangingPunct="0"/>
            <a:r>
              <a:rPr kumimoji="1" lang="zh-CN" altLang="en-US" sz="2800" b="1">
                <a:latin typeface="楷体_GB2312" pitchFamily="49" charset="-122"/>
                <a:ea typeface="楷体_GB2312" pitchFamily="49" charset="-122"/>
              </a:rPr>
              <a:t>输出：</a:t>
            </a:r>
          </a:p>
          <a:p>
            <a:pPr lvl="1" eaLnBrk="0" hangingPunct="0"/>
            <a:r>
              <a:rPr kumimoji="1" lang="zh-CN" altLang="en-US" sz="2800" b="1">
                <a:latin typeface="楷体_GB2312" pitchFamily="49" charset="-122"/>
                <a:ea typeface="楷体_GB2312" pitchFamily="49" charset="-122"/>
              </a:rPr>
              <a:t>	</a:t>
            </a:r>
            <a:r>
              <a:rPr kumimoji="1" lang="en-US" altLang="zh-CN" sz="2800" b="1">
                <a:latin typeface="楷体_GB2312" pitchFamily="49" charset="-122"/>
                <a:ea typeface="楷体_GB2312" pitchFamily="49" charset="-122"/>
              </a:rPr>
              <a:t>yylex( ) </a:t>
            </a:r>
            <a:r>
              <a:rPr kumimoji="1" lang="zh-CN" altLang="en-US" sz="2800" b="1">
                <a:latin typeface="楷体_GB2312" pitchFamily="49" charset="-122"/>
                <a:ea typeface="楷体_GB2312" pitchFamily="49" charset="-122"/>
              </a:rPr>
              <a:t>函数</a:t>
            </a:r>
          </a:p>
        </p:txBody>
      </p:sp>
      <p:sp>
        <p:nvSpPr>
          <p:cNvPr id="2" name="日期占位符 1"/>
          <p:cNvSpPr>
            <a:spLocks noGrp="1"/>
          </p:cNvSpPr>
          <p:nvPr>
            <p:ph type="dt" sz="half" idx="10"/>
          </p:nvPr>
        </p:nvSpPr>
        <p:spPr/>
        <p:txBody>
          <a:bodyPr/>
          <a:lstStyle/>
          <a:p>
            <a:fld id="{91718068-E275-4C93-8FF8-96EF5C2A1310}" type="datetime1">
              <a:rPr lang="zh-CN" altLang="en-US" smtClean="0"/>
              <a:t>2019-09-05</a:t>
            </a:fld>
            <a:endParaRPr lang="zh-CN" altLang="en-US"/>
          </a:p>
        </p:txBody>
      </p:sp>
      <p:sp>
        <p:nvSpPr>
          <p:cNvPr id="3" name="灯片编号占位符 2"/>
          <p:cNvSpPr>
            <a:spLocks noGrp="1"/>
          </p:cNvSpPr>
          <p:nvPr>
            <p:ph type="sldNum" sz="quarter" idx="12"/>
          </p:nvPr>
        </p:nvSpPr>
        <p:spPr/>
        <p:txBody>
          <a:bodyPr/>
          <a:lstStyle/>
          <a:p>
            <a:fld id="{473EEFB0-B63D-4295-A631-D63A173DC90C}" type="slidenum">
              <a:rPr lang="zh-CN" altLang="en-US" smtClean="0"/>
              <a:t>61</a:t>
            </a:fld>
            <a:endParaRPr lang="zh-CN" altLang="en-US"/>
          </a:p>
        </p:txBody>
      </p:sp>
    </p:spTree>
    <p:extLst>
      <p:ext uri="{BB962C8B-B14F-4D97-AF65-F5344CB8AC3E}">
        <p14:creationId xmlns:p14="http://schemas.microsoft.com/office/powerpoint/2010/main" val="17354480"/>
      </p:ext>
    </p:extLst>
  </p:cSld>
  <p:clrMapOvr>
    <a:masterClrMapping/>
  </p:clrMapOvr>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6658" name="Rectangle 2"/>
          <p:cNvSpPr>
            <a:spLocks noGrp="1" noChangeArrowheads="1"/>
          </p:cNvSpPr>
          <p:nvPr>
            <p:ph type="title"/>
          </p:nvPr>
        </p:nvSpPr>
        <p:spPr>
          <a:xfrm>
            <a:off x="630315" y="557214"/>
            <a:ext cx="9564612" cy="917487"/>
          </a:xfrm>
          <a:noFill/>
          <a:ln/>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vert="horz" lIns="92075" tIns="46038" rIns="92075" bIns="46038" rtlCol="0" anchor="ctr">
            <a:noAutofit/>
          </a:bodyPr>
          <a:lstStyle/>
          <a:p>
            <a:r>
              <a:rPr lang="zh-CN" altLang="en-US" sz="4000" b="1" dirty="0">
                <a:ea typeface="楷体_GB2312" pitchFamily="49" charset="-122"/>
                <a:cs typeface="Arial Unicode MS" panose="020B0604020202020204" pitchFamily="34" charset="-122"/>
              </a:rPr>
              <a:t>语法分析器的自动生成程序</a:t>
            </a:r>
          </a:p>
        </p:txBody>
      </p:sp>
      <p:sp>
        <p:nvSpPr>
          <p:cNvPr id="966659" name="Rectangle 3"/>
          <p:cNvSpPr>
            <a:spLocks noChangeArrowheads="1"/>
          </p:cNvSpPr>
          <p:nvPr/>
        </p:nvSpPr>
        <p:spPr bwMode="auto">
          <a:xfrm>
            <a:off x="5035550" y="1752600"/>
            <a:ext cx="2355850" cy="901700"/>
          </a:xfrm>
          <a:prstGeom prst="rect">
            <a:avLst/>
          </a:prstGeom>
          <a:noFill/>
          <a:ln w="12700">
            <a:solidFill>
              <a:schemeClr val="tx1"/>
            </a:solidFill>
            <a:miter lim="800000"/>
            <a:headEnd/>
            <a:tailEnd/>
          </a:ln>
          <a:effectLst/>
          <a:extLst>
            <a:ext uri="{909E8E84-426E-40DD-AFC4-6F175D3DCCD1}">
              <a14:hiddenFill xmlns:a14="http://schemas.microsoft.com/office/drawing/2010/main">
                <a:solidFill>
                  <a:srgbClr val="ADFFFF"/>
                </a:solidFill>
              </a14:hiddenFill>
            </a:ext>
            <a:ext uri="{AF507438-7753-43E0-B8FC-AC1667EBCBE1}">
              <a14:hiddenEffects xmlns:a14="http://schemas.microsoft.com/office/drawing/2010/main">
                <a:effectLst>
                  <a:outerShdw dist="107763" dir="2700000" algn="ctr" rotWithShape="0">
                    <a:schemeClr val="bg2"/>
                  </a:outerShdw>
                </a:effectLst>
              </a14:hiddenEffects>
            </a:ext>
          </a:extLst>
        </p:spPr>
        <p:txBody>
          <a:bodyPr wrap="none" lIns="92075" tIns="46038" rIns="92075" bIns="46038" anchor="ctr"/>
          <a:lstStyle/>
          <a:p>
            <a:pPr algn="ctr" eaLnBrk="0" hangingPunct="0"/>
            <a:r>
              <a:rPr kumimoji="1" lang="zh-CN" altLang="en-US" sz="3200" b="1"/>
              <a:t>ＹＡＣＣ</a:t>
            </a:r>
          </a:p>
        </p:txBody>
      </p:sp>
      <p:sp>
        <p:nvSpPr>
          <p:cNvPr id="966660" name="Line 4"/>
          <p:cNvSpPr>
            <a:spLocks noChangeShapeType="1"/>
          </p:cNvSpPr>
          <p:nvPr/>
        </p:nvSpPr>
        <p:spPr bwMode="auto">
          <a:xfrm>
            <a:off x="7315200" y="2203450"/>
            <a:ext cx="838200" cy="0"/>
          </a:xfrm>
          <a:prstGeom prst="line">
            <a:avLst/>
          </a:prstGeom>
          <a:noFill/>
          <a:ln w="38100" cmpd="dbl">
            <a:solidFill>
              <a:schemeClr val="tx1"/>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966661" name="Line 5"/>
          <p:cNvSpPr>
            <a:spLocks noChangeShapeType="1"/>
          </p:cNvSpPr>
          <p:nvPr/>
        </p:nvSpPr>
        <p:spPr bwMode="auto">
          <a:xfrm>
            <a:off x="3962400" y="2203450"/>
            <a:ext cx="990600" cy="0"/>
          </a:xfrm>
          <a:prstGeom prst="line">
            <a:avLst/>
          </a:prstGeom>
          <a:noFill/>
          <a:ln w="38100" cmpd="dbl">
            <a:solidFill>
              <a:schemeClr val="tx1"/>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966662" name="Rectangle 6"/>
          <p:cNvSpPr>
            <a:spLocks noChangeArrowheads="1"/>
          </p:cNvSpPr>
          <p:nvPr/>
        </p:nvSpPr>
        <p:spPr bwMode="auto">
          <a:xfrm>
            <a:off x="1676401" y="1989138"/>
            <a:ext cx="3141663" cy="519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2075" tIns="46038" rIns="92075" bIns="46038">
            <a:spAutoFit/>
          </a:bodyPr>
          <a:lstStyle/>
          <a:p>
            <a:pPr eaLnBrk="0" hangingPunct="0"/>
            <a:r>
              <a:rPr kumimoji="1" lang="zh-CN" altLang="en-US" sz="2800" b="1" i="1">
                <a:ea typeface="楷体_GB2312" pitchFamily="49" charset="-122"/>
              </a:rPr>
              <a:t>语法规则说明</a:t>
            </a:r>
          </a:p>
        </p:txBody>
      </p:sp>
      <p:sp>
        <p:nvSpPr>
          <p:cNvPr id="966663" name="Rectangle 7"/>
          <p:cNvSpPr>
            <a:spLocks noChangeArrowheads="1"/>
          </p:cNvSpPr>
          <p:nvPr/>
        </p:nvSpPr>
        <p:spPr bwMode="auto">
          <a:xfrm>
            <a:off x="8213726" y="1989138"/>
            <a:ext cx="2454275" cy="519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2075" tIns="46038" rIns="92075" bIns="46038">
            <a:spAutoFit/>
          </a:bodyPr>
          <a:lstStyle/>
          <a:p>
            <a:pPr eaLnBrk="0" hangingPunct="0"/>
            <a:r>
              <a:rPr kumimoji="1" lang="zh-CN" altLang="en-US" sz="2800" b="1" i="1">
                <a:ea typeface="楷体_GB2312" pitchFamily="49" charset="-122"/>
              </a:rPr>
              <a:t>语法分析程序</a:t>
            </a:r>
          </a:p>
        </p:txBody>
      </p:sp>
      <p:sp>
        <p:nvSpPr>
          <p:cNvPr id="966664" name="Rectangle 8"/>
          <p:cNvSpPr>
            <a:spLocks noChangeArrowheads="1"/>
          </p:cNvSpPr>
          <p:nvPr/>
        </p:nvSpPr>
        <p:spPr bwMode="auto">
          <a:xfrm>
            <a:off x="8747125" y="2416175"/>
            <a:ext cx="1309688" cy="3699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2075" tIns="46038" rIns="92075" bIns="46038">
            <a:spAutoFit/>
          </a:bodyPr>
          <a:lstStyle/>
          <a:p>
            <a:pPr eaLnBrk="0" hangingPunct="0"/>
            <a:r>
              <a:rPr kumimoji="1" lang="en-US" altLang="zh-CN" b="1">
                <a:latin typeface="楷体_GB2312" pitchFamily="49" charset="-122"/>
                <a:ea typeface="楷体_GB2312" pitchFamily="49" charset="-122"/>
              </a:rPr>
              <a:t>(C</a:t>
            </a:r>
            <a:r>
              <a:rPr kumimoji="1" lang="zh-CN" altLang="en-US" b="1">
                <a:latin typeface="楷体_GB2312" pitchFamily="49" charset="-122"/>
                <a:ea typeface="楷体_GB2312" pitchFamily="49" charset="-122"/>
              </a:rPr>
              <a:t>程序</a:t>
            </a:r>
            <a:r>
              <a:rPr kumimoji="1" lang="en-US" altLang="zh-CN" b="1">
                <a:latin typeface="楷体_GB2312" pitchFamily="49" charset="-122"/>
                <a:ea typeface="楷体_GB2312" pitchFamily="49" charset="-122"/>
              </a:rPr>
              <a:t>)</a:t>
            </a:r>
          </a:p>
        </p:txBody>
      </p:sp>
      <p:sp>
        <p:nvSpPr>
          <p:cNvPr id="966665" name="Text Box 9"/>
          <p:cNvSpPr txBox="1">
            <a:spLocks noChangeArrowheads="1"/>
          </p:cNvSpPr>
          <p:nvPr/>
        </p:nvSpPr>
        <p:spPr bwMode="auto">
          <a:xfrm>
            <a:off x="2667001" y="3276601"/>
            <a:ext cx="5883275" cy="22272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kumimoji="1" lang="zh-CN" altLang="en-US" sz="2800" b="1">
                <a:latin typeface="楷体_GB2312" pitchFamily="49" charset="-122"/>
                <a:ea typeface="楷体_GB2312" pitchFamily="49" charset="-122"/>
              </a:rPr>
              <a:t>输入：</a:t>
            </a:r>
          </a:p>
          <a:p>
            <a:pPr lvl="1" eaLnBrk="0" hangingPunct="0"/>
            <a:r>
              <a:rPr kumimoji="1" lang="zh-CN" altLang="en-US" sz="2800" b="1">
                <a:latin typeface="楷体_GB2312" pitchFamily="49" charset="-122"/>
                <a:ea typeface="楷体_GB2312" pitchFamily="49" charset="-122"/>
              </a:rPr>
              <a:t>	语法规则（产生式）</a:t>
            </a:r>
          </a:p>
          <a:p>
            <a:pPr lvl="1" eaLnBrk="0" hangingPunct="0"/>
            <a:r>
              <a:rPr kumimoji="1" lang="zh-CN" altLang="en-US" sz="2800" b="1">
                <a:latin typeface="楷体_GB2312" pitchFamily="49" charset="-122"/>
                <a:ea typeface="楷体_GB2312" pitchFamily="49" charset="-122"/>
              </a:rPr>
              <a:t>	语义动作（Ｃ程序段）</a:t>
            </a:r>
          </a:p>
          <a:p>
            <a:pPr eaLnBrk="0" hangingPunct="0"/>
            <a:r>
              <a:rPr kumimoji="1" lang="zh-CN" altLang="en-US" sz="2800" b="1">
                <a:latin typeface="楷体_GB2312" pitchFamily="49" charset="-122"/>
                <a:ea typeface="楷体_GB2312" pitchFamily="49" charset="-122"/>
              </a:rPr>
              <a:t>输出：</a:t>
            </a:r>
          </a:p>
          <a:p>
            <a:pPr lvl="1" eaLnBrk="0" hangingPunct="0"/>
            <a:r>
              <a:rPr kumimoji="1" lang="zh-CN" altLang="en-US" sz="2800" b="1">
                <a:latin typeface="楷体_GB2312" pitchFamily="49" charset="-122"/>
                <a:ea typeface="楷体_GB2312" pitchFamily="49" charset="-122"/>
              </a:rPr>
              <a:t>	</a:t>
            </a:r>
            <a:r>
              <a:rPr kumimoji="1" lang="en-US" altLang="zh-CN" sz="2800" b="1">
                <a:latin typeface="楷体_GB2312" pitchFamily="49" charset="-122"/>
                <a:ea typeface="楷体_GB2312" pitchFamily="49" charset="-122"/>
              </a:rPr>
              <a:t>yyparse( ) </a:t>
            </a:r>
            <a:r>
              <a:rPr kumimoji="1" lang="zh-CN" altLang="en-US" sz="2800" b="1">
                <a:latin typeface="楷体_GB2312" pitchFamily="49" charset="-122"/>
                <a:ea typeface="楷体_GB2312" pitchFamily="49" charset="-122"/>
              </a:rPr>
              <a:t>函数</a:t>
            </a:r>
          </a:p>
        </p:txBody>
      </p:sp>
      <p:sp>
        <p:nvSpPr>
          <p:cNvPr id="2" name="日期占位符 1"/>
          <p:cNvSpPr>
            <a:spLocks noGrp="1"/>
          </p:cNvSpPr>
          <p:nvPr>
            <p:ph type="dt" sz="half" idx="10"/>
          </p:nvPr>
        </p:nvSpPr>
        <p:spPr/>
        <p:txBody>
          <a:bodyPr/>
          <a:lstStyle/>
          <a:p>
            <a:fld id="{4F84809C-7A18-4215-9EAD-0798983A73C1}" type="datetime1">
              <a:rPr lang="zh-CN" altLang="en-US" smtClean="0"/>
              <a:t>2019-09-05</a:t>
            </a:fld>
            <a:endParaRPr lang="zh-CN" altLang="en-US"/>
          </a:p>
        </p:txBody>
      </p:sp>
      <p:sp>
        <p:nvSpPr>
          <p:cNvPr id="3" name="灯片编号占位符 2"/>
          <p:cNvSpPr>
            <a:spLocks noGrp="1"/>
          </p:cNvSpPr>
          <p:nvPr>
            <p:ph type="sldNum" sz="quarter" idx="12"/>
          </p:nvPr>
        </p:nvSpPr>
        <p:spPr/>
        <p:txBody>
          <a:bodyPr/>
          <a:lstStyle/>
          <a:p>
            <a:fld id="{473EEFB0-B63D-4295-A631-D63A173DC90C}" type="slidenum">
              <a:rPr lang="zh-CN" altLang="en-US" smtClean="0"/>
              <a:t>62</a:t>
            </a:fld>
            <a:endParaRPr lang="zh-CN" altLang="en-US"/>
          </a:p>
        </p:txBody>
      </p:sp>
    </p:spTree>
    <p:extLst>
      <p:ext uri="{BB962C8B-B14F-4D97-AF65-F5344CB8AC3E}">
        <p14:creationId xmlns:p14="http://schemas.microsoft.com/office/powerpoint/2010/main" val="305300611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9731" name="Rectangle 3"/>
          <p:cNvSpPr>
            <a:spLocks noGrp="1" noChangeArrowheads="1"/>
          </p:cNvSpPr>
          <p:nvPr>
            <p:ph type="body" idx="1"/>
          </p:nvPr>
        </p:nvSpPr>
        <p:spPr>
          <a:xfrm>
            <a:off x="550416" y="1851819"/>
            <a:ext cx="5983550" cy="4343400"/>
          </a:xfrm>
          <a:noFill/>
          <a:ln/>
        </p:spPr>
        <p:txBody>
          <a:bodyPr vert="horz" lIns="92075" tIns="46038" rIns="92075" bIns="46038" rtlCol="0">
            <a:normAutofit/>
          </a:bodyPr>
          <a:lstStyle/>
          <a:p>
            <a:pPr>
              <a:buFontTx/>
              <a:buNone/>
            </a:pPr>
            <a:r>
              <a:rPr lang="en-US" altLang="zh-CN" b="1" dirty="0">
                <a:latin typeface="Times New Roman" panose="02020603050405020304" pitchFamily="18" charset="0"/>
                <a:ea typeface="楷体_GB2312" pitchFamily="49" charset="-122"/>
              </a:rPr>
              <a:t>DOS </a:t>
            </a:r>
            <a:r>
              <a:rPr lang="zh-CN" altLang="en-US" b="1" dirty="0">
                <a:latin typeface="Times New Roman" panose="02020603050405020304" pitchFamily="18" charset="0"/>
                <a:ea typeface="楷体_GB2312" pitchFamily="49" charset="-122"/>
              </a:rPr>
              <a:t>命令 </a:t>
            </a:r>
            <a:r>
              <a:rPr lang="en-US" altLang="zh-CN" b="1" dirty="0">
                <a:latin typeface="Times New Roman" panose="02020603050405020304" pitchFamily="18" charset="0"/>
                <a:ea typeface="楷体_GB2312" pitchFamily="49" charset="-122"/>
              </a:rPr>
              <a:t>date </a:t>
            </a:r>
            <a:r>
              <a:rPr lang="zh-CN" altLang="en-US" b="1" dirty="0">
                <a:latin typeface="Times New Roman" panose="02020603050405020304" pitchFamily="18" charset="0"/>
                <a:ea typeface="楷体_GB2312" pitchFamily="49" charset="-122"/>
              </a:rPr>
              <a:t>的输出格式</a:t>
            </a:r>
          </a:p>
          <a:p>
            <a:pPr lvl="1">
              <a:buFontTx/>
              <a:buNone/>
            </a:pPr>
            <a:r>
              <a:rPr lang="zh-CN" altLang="en-US" b="1" dirty="0">
                <a:latin typeface="Times New Roman" panose="02020603050405020304" pitchFamily="18" charset="0"/>
                <a:ea typeface="楷体_GB2312" pitchFamily="49" charset="-122"/>
              </a:rPr>
              <a:t>例：</a:t>
            </a:r>
            <a:r>
              <a:rPr lang="en-US" altLang="zh-CN" b="1" dirty="0">
                <a:latin typeface="Times New Roman" panose="02020603050405020304" pitchFamily="18" charset="0"/>
                <a:ea typeface="楷体_GB2312" pitchFamily="49" charset="-122"/>
              </a:rPr>
              <a:t>9-3-1993</a:t>
            </a:r>
            <a:r>
              <a:rPr lang="zh-CN" altLang="en-US" b="1" dirty="0">
                <a:latin typeface="Times New Roman" panose="02020603050405020304" pitchFamily="18" charset="0"/>
                <a:ea typeface="楷体_GB2312" pitchFamily="49" charset="-122"/>
              </a:rPr>
              <a:t>、</a:t>
            </a:r>
            <a:r>
              <a:rPr lang="en-US" altLang="zh-CN" b="1" dirty="0">
                <a:latin typeface="Times New Roman" panose="02020603050405020304" pitchFamily="18" charset="0"/>
                <a:ea typeface="楷体_GB2312" pitchFamily="49" charset="-122"/>
              </a:rPr>
              <a:t>09-03-1993</a:t>
            </a:r>
            <a:r>
              <a:rPr lang="zh-CN" altLang="en-US" b="1" dirty="0">
                <a:latin typeface="Times New Roman" panose="02020603050405020304" pitchFamily="18" charset="0"/>
                <a:ea typeface="楷体_GB2312" pitchFamily="49" charset="-122"/>
              </a:rPr>
              <a:t>、</a:t>
            </a:r>
            <a:r>
              <a:rPr lang="en-US" altLang="zh-CN" b="1" dirty="0">
                <a:latin typeface="Times New Roman" panose="02020603050405020304" pitchFamily="18" charset="0"/>
                <a:ea typeface="楷体_GB2312" pitchFamily="49" charset="-122"/>
              </a:rPr>
              <a:t>9-03-93</a:t>
            </a:r>
          </a:p>
          <a:p>
            <a:pPr>
              <a:buFontTx/>
              <a:buNone/>
            </a:pPr>
            <a:r>
              <a:rPr lang="zh-CN" altLang="en-US" b="1" dirty="0">
                <a:latin typeface="Times New Roman" panose="02020603050405020304" pitchFamily="18" charset="0"/>
                <a:ea typeface="楷体_GB2312" pitchFamily="49" charset="-122"/>
              </a:rPr>
              <a:t>语法</a:t>
            </a:r>
          </a:p>
          <a:p>
            <a:pPr lvl="1">
              <a:buFontTx/>
              <a:buNone/>
            </a:pPr>
            <a:r>
              <a:rPr lang="en-US" altLang="zh-CN" b="1" dirty="0">
                <a:latin typeface="Times New Roman" panose="02020603050405020304" pitchFamily="18" charset="0"/>
                <a:ea typeface="楷体_GB2312" pitchFamily="49" charset="-122"/>
              </a:rPr>
              <a:t>date → month - day - year</a:t>
            </a:r>
          </a:p>
          <a:p>
            <a:pPr>
              <a:buFontTx/>
              <a:buNone/>
            </a:pPr>
            <a:r>
              <a:rPr lang="zh-CN" altLang="en-US" b="1" dirty="0">
                <a:latin typeface="Times New Roman" panose="02020603050405020304" pitchFamily="18" charset="0"/>
                <a:ea typeface="楷体_GB2312" pitchFamily="49" charset="-122"/>
              </a:rPr>
              <a:t>词法</a:t>
            </a:r>
          </a:p>
          <a:p>
            <a:pPr lvl="1">
              <a:buFontTx/>
              <a:buNone/>
            </a:pPr>
            <a:r>
              <a:rPr lang="en-US" altLang="zh-CN" b="1" dirty="0">
                <a:latin typeface="Times New Roman" panose="02020603050405020304" pitchFamily="18" charset="0"/>
                <a:ea typeface="楷体_GB2312" pitchFamily="49" charset="-122"/>
              </a:rPr>
              <a:t>month → DIGIT </a:t>
            </a:r>
            <a:r>
              <a:rPr lang="en-US" altLang="zh-CN" b="1" dirty="0" err="1">
                <a:latin typeface="Times New Roman" panose="02020603050405020304" pitchFamily="18" charset="0"/>
                <a:ea typeface="楷体_GB2312" pitchFamily="49" charset="-122"/>
              </a:rPr>
              <a:t>DIGIT</a:t>
            </a:r>
            <a:r>
              <a:rPr lang="en-US" altLang="zh-CN" b="1" dirty="0">
                <a:latin typeface="Times New Roman" panose="02020603050405020304" pitchFamily="18" charset="0"/>
                <a:ea typeface="楷体_GB2312" pitchFamily="49" charset="-122"/>
              </a:rPr>
              <a:t> | DIGIT</a:t>
            </a:r>
          </a:p>
          <a:p>
            <a:pPr lvl="1">
              <a:buFontTx/>
              <a:buNone/>
            </a:pPr>
            <a:r>
              <a:rPr lang="en-US" altLang="zh-CN" b="1" dirty="0">
                <a:latin typeface="Times New Roman" panose="02020603050405020304" pitchFamily="18" charset="0"/>
                <a:ea typeface="楷体_GB2312" pitchFamily="49" charset="-122"/>
              </a:rPr>
              <a:t>day   → DIGIT </a:t>
            </a:r>
            <a:r>
              <a:rPr lang="en-US" altLang="zh-CN" b="1" dirty="0" err="1">
                <a:latin typeface="Times New Roman" panose="02020603050405020304" pitchFamily="18" charset="0"/>
                <a:ea typeface="楷体_GB2312" pitchFamily="49" charset="-122"/>
              </a:rPr>
              <a:t>DIGIT</a:t>
            </a:r>
            <a:r>
              <a:rPr lang="en-US" altLang="zh-CN" b="1" dirty="0">
                <a:latin typeface="Times New Roman" panose="02020603050405020304" pitchFamily="18" charset="0"/>
                <a:ea typeface="楷体_GB2312" pitchFamily="49" charset="-122"/>
              </a:rPr>
              <a:t> | DIGIT</a:t>
            </a:r>
          </a:p>
          <a:p>
            <a:pPr lvl="1">
              <a:buFontTx/>
              <a:buNone/>
            </a:pPr>
            <a:r>
              <a:rPr lang="en-US" altLang="zh-CN" b="1" dirty="0">
                <a:latin typeface="Times New Roman" panose="02020603050405020304" pitchFamily="18" charset="0"/>
                <a:ea typeface="楷体_GB2312" pitchFamily="49" charset="-122"/>
              </a:rPr>
              <a:t>year  → DIGIT </a:t>
            </a:r>
            <a:r>
              <a:rPr lang="en-US" altLang="zh-CN" b="1" dirty="0" err="1">
                <a:latin typeface="Times New Roman" panose="02020603050405020304" pitchFamily="18" charset="0"/>
                <a:ea typeface="楷体_GB2312" pitchFamily="49" charset="-122"/>
              </a:rPr>
              <a:t>DIGIT</a:t>
            </a:r>
            <a:r>
              <a:rPr lang="en-US" altLang="zh-CN" b="1" dirty="0">
                <a:latin typeface="Times New Roman" panose="02020603050405020304" pitchFamily="18" charset="0"/>
                <a:ea typeface="楷体_GB2312" pitchFamily="49" charset="-122"/>
              </a:rPr>
              <a:t> | </a:t>
            </a:r>
            <a:br>
              <a:rPr lang="en-US" altLang="zh-CN" b="1" dirty="0">
                <a:latin typeface="Times New Roman" panose="02020603050405020304" pitchFamily="18" charset="0"/>
                <a:ea typeface="楷体_GB2312" pitchFamily="49" charset="-122"/>
              </a:rPr>
            </a:br>
            <a:r>
              <a:rPr lang="en-US" altLang="zh-CN" b="1" dirty="0">
                <a:latin typeface="Times New Roman" panose="02020603050405020304" pitchFamily="18" charset="0"/>
                <a:ea typeface="楷体_GB2312" pitchFamily="49" charset="-122"/>
              </a:rPr>
              <a:t>            DIGII DIGIT </a:t>
            </a:r>
            <a:r>
              <a:rPr lang="en-US" altLang="zh-CN" b="1" dirty="0" err="1">
                <a:latin typeface="Times New Roman" panose="02020603050405020304" pitchFamily="18" charset="0"/>
                <a:ea typeface="楷体_GB2312" pitchFamily="49" charset="-122"/>
              </a:rPr>
              <a:t>DIGIT</a:t>
            </a:r>
            <a:r>
              <a:rPr lang="en-US" altLang="zh-CN" b="1" dirty="0">
                <a:latin typeface="Times New Roman" panose="02020603050405020304" pitchFamily="18" charset="0"/>
                <a:ea typeface="楷体_GB2312" pitchFamily="49" charset="-122"/>
              </a:rPr>
              <a:t> </a:t>
            </a:r>
            <a:r>
              <a:rPr lang="en-US" altLang="zh-CN" b="1" dirty="0" err="1">
                <a:latin typeface="Times New Roman" panose="02020603050405020304" pitchFamily="18" charset="0"/>
                <a:ea typeface="楷体_GB2312" pitchFamily="49" charset="-122"/>
              </a:rPr>
              <a:t>DIGIT</a:t>
            </a:r>
            <a:endParaRPr lang="en-US" altLang="zh-CN" b="1" dirty="0">
              <a:latin typeface="Times New Roman" panose="02020603050405020304" pitchFamily="18" charset="0"/>
              <a:ea typeface="楷体_GB2312" pitchFamily="49" charset="-122"/>
            </a:endParaRPr>
          </a:p>
        </p:txBody>
      </p:sp>
      <p:sp>
        <p:nvSpPr>
          <p:cNvPr id="2" name="标题 1"/>
          <p:cNvSpPr>
            <a:spLocks noGrp="1"/>
          </p:cNvSpPr>
          <p:nvPr>
            <p:ph type="title"/>
          </p:nvPr>
        </p:nvSpPr>
        <p:spPr/>
        <p:txBody>
          <a:bodyPr/>
          <a:lstStyle/>
          <a:p>
            <a:r>
              <a:rPr lang="zh-CN" altLang="en-US" dirty="0"/>
              <a:t>例子</a:t>
            </a:r>
          </a:p>
        </p:txBody>
      </p:sp>
      <p:sp>
        <p:nvSpPr>
          <p:cNvPr id="7" name="Rectangle 3"/>
          <p:cNvSpPr txBox="1">
            <a:spLocks noChangeArrowheads="1"/>
          </p:cNvSpPr>
          <p:nvPr/>
        </p:nvSpPr>
        <p:spPr>
          <a:xfrm>
            <a:off x="5981639" y="2751844"/>
            <a:ext cx="5763518" cy="378706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Tx/>
              <a:buNone/>
            </a:pPr>
            <a:r>
              <a:rPr lang="zh-CN" altLang="en-US" b="1" dirty="0">
                <a:latin typeface="Times New Roman" panose="02020603050405020304" pitchFamily="18" charset="0"/>
                <a:ea typeface="楷体_GB2312" pitchFamily="49" charset="-122"/>
              </a:rPr>
              <a:t>语义</a:t>
            </a:r>
          </a:p>
          <a:p>
            <a:pPr lvl="1">
              <a:buFontTx/>
              <a:buNone/>
            </a:pPr>
            <a:r>
              <a:rPr lang="en-US" altLang="zh-CN" sz="2800" b="1" dirty="0">
                <a:latin typeface="Times New Roman" panose="02020603050405020304" pitchFamily="18" charset="0"/>
                <a:ea typeface="楷体_GB2312" pitchFamily="49" charset="-122"/>
              </a:rPr>
              <a:t>year(</a:t>
            </a:r>
            <a:r>
              <a:rPr lang="zh-CN" altLang="en-US" sz="2800" b="1" dirty="0">
                <a:latin typeface="Times New Roman" panose="02020603050405020304" pitchFamily="18" charset="0"/>
                <a:ea typeface="楷体_GB2312" pitchFamily="49" charset="-122"/>
              </a:rPr>
              <a:t>年</a:t>
            </a:r>
            <a:r>
              <a:rPr lang="en-US" altLang="zh-CN" sz="2800" b="1" dirty="0">
                <a:latin typeface="Times New Roman" panose="02020603050405020304" pitchFamily="18" charset="0"/>
                <a:ea typeface="楷体_GB2312" pitchFamily="49" charset="-122"/>
              </a:rPr>
              <a:t>)</a:t>
            </a:r>
            <a:r>
              <a:rPr lang="zh-CN" altLang="en-US" sz="2800" b="1" dirty="0">
                <a:latin typeface="Times New Roman" panose="02020603050405020304" pitchFamily="18" charset="0"/>
                <a:ea typeface="楷体_GB2312" pitchFamily="49" charset="-122"/>
              </a:rPr>
              <a:t>、</a:t>
            </a:r>
            <a:r>
              <a:rPr lang="en-US" altLang="zh-CN" sz="2800" b="1" dirty="0">
                <a:latin typeface="Times New Roman" panose="02020603050405020304" pitchFamily="18" charset="0"/>
                <a:ea typeface="楷体_GB2312" pitchFamily="49" charset="-122"/>
              </a:rPr>
              <a:t>month(</a:t>
            </a:r>
            <a:r>
              <a:rPr lang="zh-CN" altLang="en-US" sz="2800" b="1" dirty="0">
                <a:latin typeface="Times New Roman" panose="02020603050405020304" pitchFamily="18" charset="0"/>
                <a:ea typeface="楷体_GB2312" pitchFamily="49" charset="-122"/>
              </a:rPr>
              <a:t>月</a:t>
            </a:r>
            <a:r>
              <a:rPr lang="en-US" altLang="zh-CN" sz="2800" b="1" dirty="0">
                <a:latin typeface="Times New Roman" panose="02020603050405020304" pitchFamily="18" charset="0"/>
                <a:ea typeface="楷体_GB2312" pitchFamily="49" charset="-122"/>
              </a:rPr>
              <a:t>)</a:t>
            </a:r>
            <a:r>
              <a:rPr lang="zh-CN" altLang="en-US" sz="2800" b="1" dirty="0">
                <a:latin typeface="Times New Roman" panose="02020603050405020304" pitchFamily="18" charset="0"/>
                <a:ea typeface="楷体_GB2312" pitchFamily="49" charset="-122"/>
              </a:rPr>
              <a:t>、</a:t>
            </a:r>
            <a:r>
              <a:rPr lang="en-US" altLang="zh-CN" sz="2800" b="1" dirty="0">
                <a:latin typeface="Times New Roman" panose="02020603050405020304" pitchFamily="18" charset="0"/>
                <a:ea typeface="楷体_GB2312" pitchFamily="49" charset="-122"/>
              </a:rPr>
              <a:t>day(</a:t>
            </a:r>
            <a:r>
              <a:rPr lang="zh-CN" altLang="en-US" sz="2800" b="1" dirty="0">
                <a:latin typeface="Times New Roman" panose="02020603050405020304" pitchFamily="18" charset="0"/>
                <a:ea typeface="楷体_GB2312" pitchFamily="49" charset="-122"/>
              </a:rPr>
              <a:t>日</a:t>
            </a:r>
            <a:r>
              <a:rPr lang="en-US" altLang="zh-CN" sz="2800" b="1" dirty="0">
                <a:latin typeface="Times New Roman" panose="02020603050405020304" pitchFamily="18" charset="0"/>
                <a:ea typeface="楷体_GB2312" pitchFamily="49" charset="-122"/>
              </a:rPr>
              <a:t>)</a:t>
            </a:r>
          </a:p>
          <a:p>
            <a:pPr>
              <a:buFontTx/>
              <a:buNone/>
            </a:pPr>
            <a:r>
              <a:rPr lang="zh-CN" altLang="en-US" b="1" dirty="0">
                <a:latin typeface="Times New Roman" panose="02020603050405020304" pitchFamily="18" charset="0"/>
                <a:ea typeface="楷体_GB2312" pitchFamily="49" charset="-122"/>
              </a:rPr>
              <a:t>语义约束条件</a:t>
            </a:r>
          </a:p>
          <a:p>
            <a:pPr lvl="1">
              <a:buFontTx/>
              <a:buNone/>
            </a:pPr>
            <a:r>
              <a:rPr lang="en-US" altLang="zh-CN" sz="2800" b="1" dirty="0">
                <a:latin typeface="Times New Roman" panose="02020603050405020304" pitchFamily="18" charset="0"/>
                <a:ea typeface="楷体_GB2312" pitchFamily="49" charset="-122"/>
              </a:rPr>
              <a:t>0 &lt; </a:t>
            </a:r>
            <a:r>
              <a:rPr lang="en-US" altLang="zh-CN" sz="2800" b="1" dirty="0" err="1">
                <a:latin typeface="Times New Roman" panose="02020603050405020304" pitchFamily="18" charset="0"/>
                <a:ea typeface="楷体_GB2312" pitchFamily="49" charset="-122"/>
              </a:rPr>
              <a:t>month.value</a:t>
            </a:r>
            <a:r>
              <a:rPr lang="en-US" altLang="zh-CN" sz="2800" b="1" dirty="0">
                <a:latin typeface="Times New Roman" panose="02020603050405020304" pitchFamily="18" charset="0"/>
                <a:ea typeface="楷体_GB2312" pitchFamily="49" charset="-122"/>
              </a:rPr>
              <a:t> &lt; 13</a:t>
            </a:r>
          </a:p>
          <a:p>
            <a:pPr lvl="1">
              <a:buFontTx/>
              <a:buNone/>
            </a:pPr>
            <a:r>
              <a:rPr lang="en-US" altLang="zh-CN" sz="2800" b="1" dirty="0">
                <a:latin typeface="Times New Roman" panose="02020603050405020304" pitchFamily="18" charset="0"/>
                <a:ea typeface="楷体_GB2312" pitchFamily="49" charset="-122"/>
              </a:rPr>
              <a:t>0 &lt; </a:t>
            </a:r>
            <a:r>
              <a:rPr lang="en-US" altLang="zh-CN" sz="2800" b="1" dirty="0" err="1">
                <a:latin typeface="Times New Roman" panose="02020603050405020304" pitchFamily="18" charset="0"/>
                <a:ea typeface="楷体_GB2312" pitchFamily="49" charset="-122"/>
              </a:rPr>
              <a:t>day.value</a:t>
            </a:r>
            <a:r>
              <a:rPr lang="en-US" altLang="zh-CN" sz="2800" b="1" dirty="0">
                <a:latin typeface="Times New Roman" panose="02020603050405020304" pitchFamily="18" charset="0"/>
                <a:ea typeface="楷体_GB2312" pitchFamily="49" charset="-122"/>
              </a:rPr>
              <a:t>   &lt; 32</a:t>
            </a:r>
            <a:r>
              <a:rPr lang="zh-CN" altLang="en-US" sz="2800" b="1" dirty="0">
                <a:latin typeface="Times New Roman" panose="02020603050405020304" pitchFamily="18" charset="0"/>
                <a:ea typeface="楷体_GB2312" pitchFamily="49" charset="-122"/>
              </a:rPr>
              <a:t>，</a:t>
            </a:r>
            <a:r>
              <a:rPr lang="en-US" altLang="zh-CN" sz="2800" b="1" dirty="0">
                <a:latin typeface="Times New Roman" panose="02020603050405020304" pitchFamily="18" charset="0"/>
                <a:ea typeface="楷体_GB2312" pitchFamily="49" charset="-122"/>
              </a:rPr>
              <a:t>31</a:t>
            </a:r>
            <a:r>
              <a:rPr lang="zh-CN" altLang="en-US" sz="2800" b="1" dirty="0">
                <a:latin typeface="Times New Roman" panose="02020603050405020304" pitchFamily="18" charset="0"/>
                <a:ea typeface="楷体_GB2312" pitchFamily="49" charset="-122"/>
              </a:rPr>
              <a:t>，</a:t>
            </a:r>
            <a:r>
              <a:rPr lang="en-US" altLang="zh-CN" sz="2800" b="1" dirty="0">
                <a:latin typeface="Times New Roman" panose="02020603050405020304" pitchFamily="18" charset="0"/>
                <a:ea typeface="楷体_GB2312" pitchFamily="49" charset="-122"/>
              </a:rPr>
              <a:t>30</a:t>
            </a:r>
          </a:p>
          <a:p>
            <a:pPr lvl="1">
              <a:buFontTx/>
              <a:buNone/>
            </a:pPr>
            <a:r>
              <a:rPr lang="en-US" altLang="zh-CN" sz="2800" b="1" dirty="0">
                <a:latin typeface="Times New Roman" panose="02020603050405020304" pitchFamily="18" charset="0"/>
                <a:ea typeface="楷体_GB2312" pitchFamily="49" charset="-122"/>
              </a:rPr>
              <a:t>0 &lt; </a:t>
            </a:r>
            <a:r>
              <a:rPr lang="en-US" altLang="zh-CN" sz="2800" b="1" dirty="0" err="1">
                <a:latin typeface="Times New Roman" panose="02020603050405020304" pitchFamily="18" charset="0"/>
                <a:ea typeface="楷体_GB2312" pitchFamily="49" charset="-122"/>
              </a:rPr>
              <a:t>year.value</a:t>
            </a:r>
            <a:r>
              <a:rPr lang="en-US" altLang="zh-CN" sz="2800" b="1" dirty="0">
                <a:latin typeface="Times New Roman" panose="02020603050405020304" pitchFamily="18" charset="0"/>
                <a:ea typeface="楷体_GB2312" pitchFamily="49" charset="-122"/>
              </a:rPr>
              <a:t>  &lt; 10000</a:t>
            </a:r>
          </a:p>
        </p:txBody>
      </p:sp>
      <p:sp>
        <p:nvSpPr>
          <p:cNvPr id="3" name="日期占位符 2"/>
          <p:cNvSpPr>
            <a:spLocks noGrp="1"/>
          </p:cNvSpPr>
          <p:nvPr>
            <p:ph type="dt" sz="half" idx="10"/>
          </p:nvPr>
        </p:nvSpPr>
        <p:spPr/>
        <p:txBody>
          <a:bodyPr/>
          <a:lstStyle/>
          <a:p>
            <a:fld id="{6D1DC932-F0CC-4160-B4CD-2FF94688C146}" type="datetime1">
              <a:rPr lang="zh-CN" altLang="en-US" smtClean="0"/>
              <a:t>2019-09-05</a:t>
            </a:fld>
            <a:endParaRPr lang="zh-CN" altLang="en-US"/>
          </a:p>
        </p:txBody>
      </p:sp>
      <p:sp>
        <p:nvSpPr>
          <p:cNvPr id="5" name="灯片编号占位符 4"/>
          <p:cNvSpPr>
            <a:spLocks noGrp="1"/>
          </p:cNvSpPr>
          <p:nvPr>
            <p:ph type="sldNum" sz="quarter" idx="12"/>
          </p:nvPr>
        </p:nvSpPr>
        <p:spPr/>
        <p:txBody>
          <a:bodyPr/>
          <a:lstStyle/>
          <a:p>
            <a:fld id="{473EEFB0-B63D-4295-A631-D63A173DC90C}" type="slidenum">
              <a:rPr lang="zh-CN" altLang="en-US" smtClean="0"/>
              <a:t>63</a:t>
            </a:fld>
            <a:endParaRPr lang="zh-CN" altLang="en-US"/>
          </a:p>
        </p:txBody>
      </p:sp>
    </p:spTree>
    <p:extLst>
      <p:ext uri="{BB962C8B-B14F-4D97-AF65-F5344CB8AC3E}">
        <p14:creationId xmlns:p14="http://schemas.microsoft.com/office/powerpoint/2010/main" val="550048473"/>
      </p:ext>
    </p:extLst>
  </p:cSld>
  <p:clrMapOvr>
    <a:masterClrMapping/>
  </p:clrMapOvr>
  <p:transition/>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标题 1"/>
          <p:cNvSpPr>
            <a:spLocks noGrp="1"/>
          </p:cNvSpPr>
          <p:nvPr>
            <p:ph type="title"/>
          </p:nvPr>
        </p:nvSpPr>
        <p:spPr/>
        <p:txBody>
          <a:bodyPr/>
          <a:lstStyle/>
          <a:p>
            <a:pPr eaLnBrk="1" hangingPunct="1"/>
            <a:r>
              <a:rPr lang="zh-CN" altLang="en-US" dirty="0"/>
              <a:t>四、如何学习编译原理？</a:t>
            </a:r>
          </a:p>
        </p:txBody>
      </p:sp>
      <p:sp>
        <p:nvSpPr>
          <p:cNvPr id="22531" name="内容占位符 2"/>
          <p:cNvSpPr>
            <a:spLocks noGrp="1"/>
          </p:cNvSpPr>
          <p:nvPr>
            <p:ph idx="1"/>
          </p:nvPr>
        </p:nvSpPr>
        <p:spPr>
          <a:xfrm>
            <a:off x="1261872" y="1828800"/>
            <a:ext cx="5203322" cy="4720107"/>
          </a:xfrm>
        </p:spPr>
        <p:txBody>
          <a:bodyPr>
            <a:normAutofit fontScale="85000" lnSpcReduction="20000"/>
          </a:bodyPr>
          <a:lstStyle/>
          <a:p>
            <a:pPr eaLnBrk="1" hangingPunct="1">
              <a:lnSpc>
                <a:spcPct val="150000"/>
              </a:lnSpc>
            </a:pPr>
            <a:r>
              <a:rPr lang="zh-CN" altLang="en-US" sz="3200" dirty="0"/>
              <a:t>问题  </a:t>
            </a:r>
            <a:r>
              <a:rPr lang="en-US" altLang="zh-CN" sz="3200" dirty="0">
                <a:sym typeface="Wingdings" panose="05000000000000000000" pitchFamily="2" charset="2"/>
              </a:rPr>
              <a:t> </a:t>
            </a:r>
            <a:r>
              <a:rPr lang="zh-CN" altLang="en-US" sz="3200" dirty="0">
                <a:sym typeface="Wingdings" panose="05000000000000000000" pitchFamily="2" charset="2"/>
              </a:rPr>
              <a:t>思路 </a:t>
            </a:r>
            <a:r>
              <a:rPr lang="en-US" altLang="zh-CN" sz="3200" dirty="0">
                <a:sym typeface="Wingdings" panose="05000000000000000000" pitchFamily="2" charset="2"/>
              </a:rPr>
              <a:t></a:t>
            </a:r>
            <a:r>
              <a:rPr lang="zh-CN" altLang="en-US" sz="3200" dirty="0">
                <a:sym typeface="Wingdings" panose="05000000000000000000" pitchFamily="2" charset="2"/>
              </a:rPr>
              <a:t>方法 </a:t>
            </a:r>
            <a:r>
              <a:rPr lang="en-US" altLang="zh-CN" sz="3200" dirty="0">
                <a:sym typeface="Wingdings" panose="05000000000000000000" pitchFamily="2" charset="2"/>
              </a:rPr>
              <a:t> </a:t>
            </a:r>
            <a:r>
              <a:rPr lang="zh-CN" altLang="en-US" sz="3200" dirty="0">
                <a:sym typeface="Wingdings" panose="05000000000000000000" pitchFamily="2" charset="2"/>
              </a:rPr>
              <a:t>例子 和练习</a:t>
            </a:r>
            <a:r>
              <a:rPr lang="en-US" altLang="zh-CN" sz="3200" dirty="0">
                <a:sym typeface="Wingdings" panose="05000000000000000000" pitchFamily="2" charset="2"/>
              </a:rPr>
              <a:t> </a:t>
            </a:r>
            <a:r>
              <a:rPr lang="zh-CN" altLang="en-US" sz="3200" dirty="0">
                <a:sym typeface="Wingdings" panose="05000000000000000000" pitchFamily="2" charset="2"/>
              </a:rPr>
              <a:t>总结</a:t>
            </a:r>
            <a:endParaRPr lang="en-US" altLang="zh-CN" sz="3200" dirty="0">
              <a:sym typeface="Wingdings" panose="05000000000000000000" pitchFamily="2" charset="2"/>
            </a:endParaRPr>
          </a:p>
          <a:p>
            <a:pPr eaLnBrk="1" hangingPunct="1">
              <a:lnSpc>
                <a:spcPct val="150000"/>
              </a:lnSpc>
            </a:pPr>
            <a:endParaRPr lang="en-US" altLang="zh-CN" sz="3200" dirty="0">
              <a:sym typeface="Wingdings" panose="05000000000000000000" pitchFamily="2" charset="2"/>
            </a:endParaRPr>
          </a:p>
          <a:p>
            <a:pPr eaLnBrk="1" hangingPunct="1">
              <a:lnSpc>
                <a:spcPct val="150000"/>
              </a:lnSpc>
            </a:pPr>
            <a:r>
              <a:rPr lang="zh-CN" altLang="en-US" sz="3200" dirty="0">
                <a:sym typeface="Wingdings" panose="05000000000000000000" pitchFamily="2" charset="2"/>
              </a:rPr>
              <a:t>编译原理是很难的一门课。难在哪里？</a:t>
            </a:r>
            <a:endParaRPr lang="en-US" altLang="zh-CN" sz="3200" dirty="0">
              <a:sym typeface="Wingdings" panose="05000000000000000000" pitchFamily="2" charset="2"/>
            </a:endParaRPr>
          </a:p>
          <a:p>
            <a:pPr lvl="1">
              <a:lnSpc>
                <a:spcPct val="150000"/>
              </a:lnSpc>
            </a:pPr>
            <a:r>
              <a:rPr lang="zh-CN" altLang="en-US" sz="2800" dirty="0">
                <a:sym typeface="Wingdings" panose="05000000000000000000" pitchFamily="2" charset="2"/>
              </a:rPr>
              <a:t>理论深度</a:t>
            </a:r>
            <a:endParaRPr lang="en-US" altLang="zh-CN" sz="2800" dirty="0">
              <a:sym typeface="Wingdings" panose="05000000000000000000" pitchFamily="2" charset="2"/>
            </a:endParaRPr>
          </a:p>
          <a:p>
            <a:pPr lvl="1">
              <a:lnSpc>
                <a:spcPct val="150000"/>
              </a:lnSpc>
            </a:pPr>
            <a:r>
              <a:rPr lang="zh-CN" altLang="en-US" sz="2800" dirty="0">
                <a:sym typeface="Wingdings" panose="05000000000000000000" pitchFamily="2" charset="2"/>
              </a:rPr>
              <a:t>问题复杂</a:t>
            </a:r>
            <a:endParaRPr lang="en-US" altLang="zh-CN" sz="2800" dirty="0">
              <a:sym typeface="Wingdings" panose="05000000000000000000" pitchFamily="2" charset="2"/>
            </a:endParaRPr>
          </a:p>
          <a:p>
            <a:pPr lvl="1">
              <a:lnSpc>
                <a:spcPct val="150000"/>
              </a:lnSpc>
            </a:pPr>
            <a:r>
              <a:rPr lang="zh-CN" altLang="en-US" sz="2800" dirty="0">
                <a:sym typeface="Wingdings" panose="05000000000000000000" pitchFamily="2" charset="2"/>
              </a:rPr>
              <a:t>基础知识要求（程序设计语言）</a:t>
            </a:r>
            <a:endParaRPr lang="zh-CN" altLang="en-US" sz="2800" dirty="0"/>
          </a:p>
        </p:txBody>
      </p:sp>
      <p:pic>
        <p:nvPicPr>
          <p:cNvPr id="4" name="图片 3"/>
          <p:cNvPicPr>
            <a:picLocks noChangeAspect="1"/>
          </p:cNvPicPr>
          <p:nvPr/>
        </p:nvPicPr>
        <p:blipFill>
          <a:blip r:embed="rId2"/>
          <a:stretch>
            <a:fillRect/>
          </a:stretch>
        </p:blipFill>
        <p:spPr>
          <a:xfrm>
            <a:off x="6619742" y="1757966"/>
            <a:ext cx="4443209" cy="4634030"/>
          </a:xfrm>
          <a:prstGeom prst="rect">
            <a:avLst/>
          </a:prstGeom>
        </p:spPr>
      </p:pic>
      <p:sp>
        <p:nvSpPr>
          <p:cNvPr id="2" name="日期占位符 1"/>
          <p:cNvSpPr>
            <a:spLocks noGrp="1"/>
          </p:cNvSpPr>
          <p:nvPr>
            <p:ph type="dt" sz="half" idx="10"/>
          </p:nvPr>
        </p:nvSpPr>
        <p:spPr/>
        <p:txBody>
          <a:bodyPr/>
          <a:lstStyle/>
          <a:p>
            <a:fld id="{B6407395-47DB-4046-8F7A-A4D1DCDA6A93}" type="datetime1">
              <a:rPr lang="zh-CN" altLang="en-US" smtClean="0"/>
              <a:t>2019-09-05</a:t>
            </a:fld>
            <a:endParaRPr lang="zh-CN" altLang="en-US"/>
          </a:p>
        </p:txBody>
      </p:sp>
      <p:sp>
        <p:nvSpPr>
          <p:cNvPr id="3" name="灯片编号占位符 2"/>
          <p:cNvSpPr>
            <a:spLocks noGrp="1"/>
          </p:cNvSpPr>
          <p:nvPr>
            <p:ph type="sldNum" sz="quarter" idx="12"/>
          </p:nvPr>
        </p:nvSpPr>
        <p:spPr/>
        <p:txBody>
          <a:bodyPr/>
          <a:lstStyle/>
          <a:p>
            <a:fld id="{473EEFB0-B63D-4295-A631-D63A173DC90C}" type="slidenum">
              <a:rPr lang="zh-CN" altLang="en-US" smtClean="0"/>
              <a:t>64</a:t>
            </a:fld>
            <a:endParaRPr lang="zh-CN" altLang="en-US"/>
          </a:p>
        </p:txBody>
      </p:sp>
    </p:spTree>
    <p:extLst>
      <p:ext uri="{BB962C8B-B14F-4D97-AF65-F5344CB8AC3E}">
        <p14:creationId xmlns:p14="http://schemas.microsoft.com/office/powerpoint/2010/main" val="3228671775"/>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学习方法</a:t>
            </a:r>
          </a:p>
        </p:txBody>
      </p:sp>
      <p:sp>
        <p:nvSpPr>
          <p:cNvPr id="4" name="日期占位符 3"/>
          <p:cNvSpPr>
            <a:spLocks noGrp="1"/>
          </p:cNvSpPr>
          <p:nvPr>
            <p:ph type="dt" sz="half" idx="10"/>
          </p:nvPr>
        </p:nvSpPr>
        <p:spPr/>
        <p:txBody>
          <a:bodyPr/>
          <a:lstStyle/>
          <a:p>
            <a:fld id="{35A58EC4-7847-4112-A3C7-951CDC4BFDB9}" type="datetime1">
              <a:rPr lang="zh-CN" altLang="en-US" smtClean="0"/>
              <a:t>2019-09-05</a:t>
            </a:fld>
            <a:endParaRPr lang="zh-CN" altLang="en-US"/>
          </a:p>
        </p:txBody>
      </p:sp>
      <p:sp>
        <p:nvSpPr>
          <p:cNvPr id="5" name="灯片编号占位符 4"/>
          <p:cNvSpPr>
            <a:spLocks noGrp="1"/>
          </p:cNvSpPr>
          <p:nvPr>
            <p:ph type="sldNum" sz="quarter" idx="12"/>
          </p:nvPr>
        </p:nvSpPr>
        <p:spPr/>
        <p:txBody>
          <a:bodyPr/>
          <a:lstStyle/>
          <a:p>
            <a:fld id="{473EEFB0-B63D-4295-A631-D63A173DC90C}" type="slidenum">
              <a:rPr lang="zh-CN" altLang="en-US" smtClean="0"/>
              <a:t>65</a:t>
            </a:fld>
            <a:endParaRPr lang="zh-CN" altLang="en-US"/>
          </a:p>
        </p:txBody>
      </p:sp>
      <p:pic>
        <p:nvPicPr>
          <p:cNvPr id="7" name="图片 6"/>
          <p:cNvPicPr>
            <a:picLocks noChangeAspect="1"/>
          </p:cNvPicPr>
          <p:nvPr/>
        </p:nvPicPr>
        <p:blipFill>
          <a:blip r:embed="rId2"/>
          <a:stretch>
            <a:fillRect/>
          </a:stretch>
        </p:blipFill>
        <p:spPr>
          <a:xfrm>
            <a:off x="626993" y="1690688"/>
            <a:ext cx="8862223" cy="4442834"/>
          </a:xfrm>
          <a:prstGeom prst="rect">
            <a:avLst/>
          </a:prstGeom>
        </p:spPr>
      </p:pic>
    </p:spTree>
    <p:extLst>
      <p:ext uri="{BB962C8B-B14F-4D97-AF65-F5344CB8AC3E}">
        <p14:creationId xmlns:p14="http://schemas.microsoft.com/office/powerpoint/2010/main" val="255254809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学习方法</a:t>
            </a:r>
          </a:p>
        </p:txBody>
      </p:sp>
      <p:sp>
        <p:nvSpPr>
          <p:cNvPr id="4" name="日期占位符 3"/>
          <p:cNvSpPr>
            <a:spLocks noGrp="1"/>
          </p:cNvSpPr>
          <p:nvPr>
            <p:ph type="dt" sz="half" idx="10"/>
          </p:nvPr>
        </p:nvSpPr>
        <p:spPr/>
        <p:txBody>
          <a:bodyPr/>
          <a:lstStyle/>
          <a:p>
            <a:fld id="{35A58EC4-7847-4112-A3C7-951CDC4BFDB9}" type="datetime1">
              <a:rPr lang="zh-CN" altLang="en-US" smtClean="0"/>
              <a:t>2019-09-05</a:t>
            </a:fld>
            <a:endParaRPr lang="zh-CN" altLang="en-US"/>
          </a:p>
        </p:txBody>
      </p:sp>
      <p:sp>
        <p:nvSpPr>
          <p:cNvPr id="5" name="灯片编号占位符 4"/>
          <p:cNvSpPr>
            <a:spLocks noGrp="1"/>
          </p:cNvSpPr>
          <p:nvPr>
            <p:ph type="sldNum" sz="quarter" idx="12"/>
          </p:nvPr>
        </p:nvSpPr>
        <p:spPr/>
        <p:txBody>
          <a:bodyPr/>
          <a:lstStyle/>
          <a:p>
            <a:fld id="{473EEFB0-B63D-4295-A631-D63A173DC90C}" type="slidenum">
              <a:rPr lang="zh-CN" altLang="en-US" smtClean="0"/>
              <a:t>66</a:t>
            </a:fld>
            <a:endParaRPr lang="zh-CN" altLang="en-US"/>
          </a:p>
        </p:txBody>
      </p:sp>
      <p:pic>
        <p:nvPicPr>
          <p:cNvPr id="3" name="图片 2"/>
          <p:cNvPicPr>
            <a:picLocks noChangeAspect="1"/>
          </p:cNvPicPr>
          <p:nvPr/>
        </p:nvPicPr>
        <p:blipFill>
          <a:blip r:embed="rId2"/>
          <a:stretch>
            <a:fillRect/>
          </a:stretch>
        </p:blipFill>
        <p:spPr>
          <a:xfrm>
            <a:off x="695076" y="1616061"/>
            <a:ext cx="8884588" cy="4625356"/>
          </a:xfrm>
          <a:prstGeom prst="rect">
            <a:avLst/>
          </a:prstGeom>
        </p:spPr>
      </p:pic>
    </p:spTree>
    <p:extLst>
      <p:ext uri="{BB962C8B-B14F-4D97-AF65-F5344CB8AC3E}">
        <p14:creationId xmlns:p14="http://schemas.microsoft.com/office/powerpoint/2010/main" val="360376384"/>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重视实验</a:t>
            </a:r>
          </a:p>
        </p:txBody>
      </p:sp>
      <p:sp>
        <p:nvSpPr>
          <p:cNvPr id="4" name="日期占位符 3"/>
          <p:cNvSpPr>
            <a:spLocks noGrp="1"/>
          </p:cNvSpPr>
          <p:nvPr>
            <p:ph type="dt" sz="half" idx="10"/>
          </p:nvPr>
        </p:nvSpPr>
        <p:spPr/>
        <p:txBody>
          <a:bodyPr/>
          <a:lstStyle/>
          <a:p>
            <a:fld id="{35A58EC4-7847-4112-A3C7-951CDC4BFDB9}" type="datetime1">
              <a:rPr lang="zh-CN" altLang="en-US" smtClean="0"/>
              <a:t>2019-09-05</a:t>
            </a:fld>
            <a:endParaRPr lang="zh-CN" altLang="en-US"/>
          </a:p>
        </p:txBody>
      </p:sp>
      <p:sp>
        <p:nvSpPr>
          <p:cNvPr id="5" name="灯片编号占位符 4"/>
          <p:cNvSpPr>
            <a:spLocks noGrp="1"/>
          </p:cNvSpPr>
          <p:nvPr>
            <p:ph type="sldNum" sz="quarter" idx="12"/>
          </p:nvPr>
        </p:nvSpPr>
        <p:spPr/>
        <p:txBody>
          <a:bodyPr/>
          <a:lstStyle/>
          <a:p>
            <a:fld id="{473EEFB0-B63D-4295-A631-D63A173DC90C}" type="slidenum">
              <a:rPr lang="zh-CN" altLang="en-US" smtClean="0"/>
              <a:t>67</a:t>
            </a:fld>
            <a:endParaRPr lang="zh-CN" altLang="en-US"/>
          </a:p>
        </p:txBody>
      </p:sp>
      <p:pic>
        <p:nvPicPr>
          <p:cNvPr id="6" name="图片 5"/>
          <p:cNvPicPr>
            <a:picLocks noChangeAspect="1"/>
          </p:cNvPicPr>
          <p:nvPr/>
        </p:nvPicPr>
        <p:blipFill>
          <a:blip r:embed="rId2"/>
          <a:stretch>
            <a:fillRect/>
          </a:stretch>
        </p:blipFill>
        <p:spPr>
          <a:xfrm>
            <a:off x="838200" y="1690688"/>
            <a:ext cx="7818798" cy="4237831"/>
          </a:xfrm>
          <a:prstGeom prst="rect">
            <a:avLst/>
          </a:prstGeom>
        </p:spPr>
      </p:pic>
    </p:spTree>
    <p:extLst>
      <p:ext uri="{BB962C8B-B14F-4D97-AF65-F5344CB8AC3E}">
        <p14:creationId xmlns:p14="http://schemas.microsoft.com/office/powerpoint/2010/main" val="3164660693"/>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程序设计语言中的基础概念（</a:t>
            </a:r>
            <a:r>
              <a:rPr lang="en-US" altLang="zh-CN" dirty="0"/>
              <a:t>1</a:t>
            </a:r>
            <a:r>
              <a:rPr lang="zh-CN" altLang="en-US" dirty="0"/>
              <a:t>）</a:t>
            </a:r>
          </a:p>
        </p:txBody>
      </p:sp>
      <p:pic>
        <p:nvPicPr>
          <p:cNvPr id="4" name="图片 3"/>
          <p:cNvPicPr>
            <a:picLocks noChangeAspect="1"/>
          </p:cNvPicPr>
          <p:nvPr/>
        </p:nvPicPr>
        <p:blipFill>
          <a:blip r:embed="rId2"/>
          <a:stretch>
            <a:fillRect/>
          </a:stretch>
        </p:blipFill>
        <p:spPr>
          <a:xfrm>
            <a:off x="972355" y="1876811"/>
            <a:ext cx="9191366" cy="4569719"/>
          </a:xfrm>
          <a:prstGeom prst="rect">
            <a:avLst/>
          </a:prstGeom>
        </p:spPr>
      </p:pic>
      <p:sp>
        <p:nvSpPr>
          <p:cNvPr id="3" name="日期占位符 2"/>
          <p:cNvSpPr>
            <a:spLocks noGrp="1"/>
          </p:cNvSpPr>
          <p:nvPr>
            <p:ph type="dt" sz="half" idx="10"/>
          </p:nvPr>
        </p:nvSpPr>
        <p:spPr/>
        <p:txBody>
          <a:bodyPr/>
          <a:lstStyle/>
          <a:p>
            <a:fld id="{D2E63650-4953-48EC-BA81-99EFFF0E52F2}" type="datetime1">
              <a:rPr lang="zh-CN" altLang="en-US" smtClean="0"/>
              <a:t>2019-09-05</a:t>
            </a:fld>
            <a:endParaRPr lang="zh-CN" altLang="en-US"/>
          </a:p>
        </p:txBody>
      </p:sp>
      <p:sp>
        <p:nvSpPr>
          <p:cNvPr id="5" name="灯片编号占位符 4"/>
          <p:cNvSpPr>
            <a:spLocks noGrp="1"/>
          </p:cNvSpPr>
          <p:nvPr>
            <p:ph type="sldNum" sz="quarter" idx="12"/>
          </p:nvPr>
        </p:nvSpPr>
        <p:spPr/>
        <p:txBody>
          <a:bodyPr/>
          <a:lstStyle/>
          <a:p>
            <a:fld id="{473EEFB0-B63D-4295-A631-D63A173DC90C}" type="slidenum">
              <a:rPr lang="zh-CN" altLang="en-US" smtClean="0"/>
              <a:t>68</a:t>
            </a:fld>
            <a:endParaRPr lang="zh-CN" altLang="en-US"/>
          </a:p>
        </p:txBody>
      </p:sp>
    </p:spTree>
    <p:extLst>
      <p:ext uri="{BB962C8B-B14F-4D97-AF65-F5344CB8AC3E}">
        <p14:creationId xmlns:p14="http://schemas.microsoft.com/office/powerpoint/2010/main" val="3209464084"/>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程序设计语言中的基础概念（</a:t>
            </a:r>
            <a:r>
              <a:rPr lang="en-US" altLang="zh-CN" dirty="0"/>
              <a:t>2</a:t>
            </a:r>
            <a:r>
              <a:rPr lang="zh-CN" altLang="en-US" dirty="0"/>
              <a:t>）</a:t>
            </a:r>
          </a:p>
        </p:txBody>
      </p:sp>
      <p:pic>
        <p:nvPicPr>
          <p:cNvPr id="3" name="图片 2"/>
          <p:cNvPicPr>
            <a:picLocks noChangeAspect="1"/>
          </p:cNvPicPr>
          <p:nvPr/>
        </p:nvPicPr>
        <p:blipFill>
          <a:blip r:embed="rId2"/>
          <a:stretch>
            <a:fillRect/>
          </a:stretch>
        </p:blipFill>
        <p:spPr>
          <a:xfrm>
            <a:off x="914401" y="1635617"/>
            <a:ext cx="8452422" cy="4901931"/>
          </a:xfrm>
          <a:prstGeom prst="rect">
            <a:avLst/>
          </a:prstGeom>
        </p:spPr>
      </p:pic>
      <p:sp>
        <p:nvSpPr>
          <p:cNvPr id="4" name="日期占位符 3"/>
          <p:cNvSpPr>
            <a:spLocks noGrp="1"/>
          </p:cNvSpPr>
          <p:nvPr>
            <p:ph type="dt" sz="half" idx="10"/>
          </p:nvPr>
        </p:nvSpPr>
        <p:spPr/>
        <p:txBody>
          <a:bodyPr/>
          <a:lstStyle/>
          <a:p>
            <a:fld id="{ADAA6A80-385B-4D07-9051-9E4A7A769619}" type="datetime1">
              <a:rPr lang="zh-CN" altLang="en-US" smtClean="0"/>
              <a:t>2019-09-05</a:t>
            </a:fld>
            <a:endParaRPr lang="zh-CN" altLang="en-US"/>
          </a:p>
        </p:txBody>
      </p:sp>
      <p:sp>
        <p:nvSpPr>
          <p:cNvPr id="5" name="灯片编号占位符 4"/>
          <p:cNvSpPr>
            <a:spLocks noGrp="1"/>
          </p:cNvSpPr>
          <p:nvPr>
            <p:ph type="sldNum" sz="quarter" idx="12"/>
          </p:nvPr>
        </p:nvSpPr>
        <p:spPr/>
        <p:txBody>
          <a:bodyPr/>
          <a:lstStyle/>
          <a:p>
            <a:fld id="{473EEFB0-B63D-4295-A631-D63A173DC90C}" type="slidenum">
              <a:rPr lang="zh-CN" altLang="en-US" smtClean="0"/>
              <a:t>69</a:t>
            </a:fld>
            <a:endParaRPr lang="zh-CN" altLang="en-US"/>
          </a:p>
        </p:txBody>
      </p:sp>
    </p:spTree>
    <p:extLst>
      <p:ext uri="{BB962C8B-B14F-4D97-AF65-F5344CB8AC3E}">
        <p14:creationId xmlns:p14="http://schemas.microsoft.com/office/powerpoint/2010/main" val="37098074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主要教材：龙书</a:t>
            </a:r>
          </a:p>
        </p:txBody>
      </p:sp>
      <p:pic>
        <p:nvPicPr>
          <p:cNvPr id="4" name="Picture 2" descr="http://dragonbook.stanford.edu/cover.jp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117230" y="2024735"/>
            <a:ext cx="4200525" cy="4200525"/>
          </a:xfrm>
          <a:noFill/>
        </p:spPr>
      </p:pic>
      <p:sp>
        <p:nvSpPr>
          <p:cNvPr id="5" name="TextBox 4"/>
          <p:cNvSpPr txBox="1">
            <a:spLocks noChangeArrowheads="1"/>
          </p:cNvSpPr>
          <p:nvPr/>
        </p:nvSpPr>
        <p:spPr bwMode="auto">
          <a:xfrm>
            <a:off x="4593249" y="2024735"/>
            <a:ext cx="6004413" cy="40318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en-US" altLang="zh-CN" sz="3200" dirty="0"/>
              <a:t>Text Book:</a:t>
            </a:r>
          </a:p>
          <a:p>
            <a:pPr eaLnBrk="1" hangingPunct="1"/>
            <a:r>
              <a:rPr lang="en-US" altLang="zh-CN" sz="3200" b="1" dirty="0"/>
              <a:t>Compilers: Principles, Techniques, and Tools</a:t>
            </a:r>
          </a:p>
          <a:p>
            <a:pPr eaLnBrk="1" hangingPunct="1"/>
            <a:r>
              <a:rPr lang="en-US" altLang="zh-CN" sz="3200" dirty="0">
                <a:hlinkClick r:id="rId3"/>
              </a:rPr>
              <a:t>http://dragonbook.stanford.edu/</a:t>
            </a:r>
            <a:endParaRPr lang="en-US" altLang="zh-CN" sz="3200" dirty="0"/>
          </a:p>
          <a:p>
            <a:pPr eaLnBrk="1" hangingPunct="1"/>
            <a:r>
              <a:rPr lang="zh-CN" altLang="en-US" sz="3200" b="1" dirty="0"/>
              <a:t>本门课教材！</a:t>
            </a:r>
            <a:endParaRPr lang="en-US" altLang="zh-CN" sz="3200" b="1" dirty="0"/>
          </a:p>
          <a:p>
            <a:pPr eaLnBrk="1" hangingPunct="1"/>
            <a:r>
              <a:rPr lang="zh-CN" altLang="en-US" sz="3200" b="1" dirty="0"/>
              <a:t>注意勘误表：</a:t>
            </a:r>
            <a:r>
              <a:rPr lang="en-US" altLang="zh-CN" sz="3200" u="sng" dirty="0">
                <a:solidFill>
                  <a:srgbClr val="3333CC"/>
                </a:solidFill>
              </a:rPr>
              <a:t>http://infolab.stanford.edu/~ullman/dragon/errata.html</a:t>
            </a:r>
          </a:p>
        </p:txBody>
      </p:sp>
      <p:sp>
        <p:nvSpPr>
          <p:cNvPr id="3" name="日期占位符 2"/>
          <p:cNvSpPr>
            <a:spLocks noGrp="1"/>
          </p:cNvSpPr>
          <p:nvPr>
            <p:ph type="dt" sz="half" idx="10"/>
          </p:nvPr>
        </p:nvSpPr>
        <p:spPr/>
        <p:txBody>
          <a:bodyPr/>
          <a:lstStyle/>
          <a:p>
            <a:fld id="{5B790EEB-6C1B-4223-B043-8C60AF8C754D}" type="datetime1">
              <a:rPr lang="zh-CN" altLang="en-US" smtClean="0"/>
              <a:t>2019-09-05</a:t>
            </a:fld>
            <a:endParaRPr lang="zh-CN" altLang="en-US"/>
          </a:p>
        </p:txBody>
      </p:sp>
      <p:sp>
        <p:nvSpPr>
          <p:cNvPr id="6" name="灯片编号占位符 5"/>
          <p:cNvSpPr>
            <a:spLocks noGrp="1"/>
          </p:cNvSpPr>
          <p:nvPr>
            <p:ph type="sldNum" sz="quarter" idx="12"/>
          </p:nvPr>
        </p:nvSpPr>
        <p:spPr/>
        <p:txBody>
          <a:bodyPr/>
          <a:lstStyle/>
          <a:p>
            <a:fld id="{473EEFB0-B63D-4295-A631-D63A173DC90C}" type="slidenum">
              <a:rPr lang="zh-CN" altLang="en-US" smtClean="0"/>
              <a:t>7</a:t>
            </a:fld>
            <a:endParaRPr lang="zh-CN" altLang="en-US"/>
          </a:p>
        </p:txBody>
      </p:sp>
    </p:spTree>
    <p:extLst>
      <p:ext uri="{BB962C8B-B14F-4D97-AF65-F5344CB8AC3E}">
        <p14:creationId xmlns:p14="http://schemas.microsoft.com/office/powerpoint/2010/main" val="1039956313"/>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程序设计语言中的基础概念（</a:t>
            </a:r>
            <a:r>
              <a:rPr lang="en-US" altLang="zh-CN" dirty="0"/>
              <a:t>3</a:t>
            </a:r>
            <a:r>
              <a:rPr lang="zh-CN" altLang="en-US" dirty="0"/>
              <a:t>）</a:t>
            </a:r>
          </a:p>
        </p:txBody>
      </p:sp>
      <p:pic>
        <p:nvPicPr>
          <p:cNvPr id="4" name="图片 3"/>
          <p:cNvPicPr>
            <a:picLocks noChangeAspect="1"/>
          </p:cNvPicPr>
          <p:nvPr/>
        </p:nvPicPr>
        <p:blipFill>
          <a:blip r:embed="rId2"/>
          <a:stretch>
            <a:fillRect/>
          </a:stretch>
        </p:blipFill>
        <p:spPr>
          <a:xfrm>
            <a:off x="888643" y="1691322"/>
            <a:ext cx="9397536" cy="4602058"/>
          </a:xfrm>
          <a:prstGeom prst="rect">
            <a:avLst/>
          </a:prstGeom>
        </p:spPr>
      </p:pic>
      <p:sp>
        <p:nvSpPr>
          <p:cNvPr id="3" name="日期占位符 2"/>
          <p:cNvSpPr>
            <a:spLocks noGrp="1"/>
          </p:cNvSpPr>
          <p:nvPr>
            <p:ph type="dt" sz="half" idx="10"/>
          </p:nvPr>
        </p:nvSpPr>
        <p:spPr/>
        <p:txBody>
          <a:bodyPr/>
          <a:lstStyle/>
          <a:p>
            <a:fld id="{C056AE20-EE29-4DD0-B8FF-46EC86BD6985}" type="datetime1">
              <a:rPr lang="zh-CN" altLang="en-US" smtClean="0"/>
              <a:t>2019-09-05</a:t>
            </a:fld>
            <a:endParaRPr lang="zh-CN" altLang="en-US"/>
          </a:p>
        </p:txBody>
      </p:sp>
      <p:sp>
        <p:nvSpPr>
          <p:cNvPr id="5" name="灯片编号占位符 4"/>
          <p:cNvSpPr>
            <a:spLocks noGrp="1"/>
          </p:cNvSpPr>
          <p:nvPr>
            <p:ph type="sldNum" sz="quarter" idx="12"/>
          </p:nvPr>
        </p:nvSpPr>
        <p:spPr/>
        <p:txBody>
          <a:bodyPr/>
          <a:lstStyle/>
          <a:p>
            <a:fld id="{473EEFB0-B63D-4295-A631-D63A173DC90C}" type="slidenum">
              <a:rPr lang="zh-CN" altLang="en-US" smtClean="0"/>
              <a:t>70</a:t>
            </a:fld>
            <a:endParaRPr lang="zh-CN" altLang="en-US"/>
          </a:p>
        </p:txBody>
      </p:sp>
    </p:spTree>
    <p:extLst>
      <p:ext uri="{BB962C8B-B14F-4D97-AF65-F5344CB8AC3E}">
        <p14:creationId xmlns:p14="http://schemas.microsoft.com/office/powerpoint/2010/main" val="3526822189"/>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程序设计语言中的基础概念（</a:t>
            </a:r>
            <a:r>
              <a:rPr lang="en-US" altLang="zh-CN" dirty="0"/>
              <a:t>4</a:t>
            </a:r>
            <a:r>
              <a:rPr lang="zh-CN" altLang="en-US" dirty="0"/>
              <a:t>）</a:t>
            </a:r>
          </a:p>
        </p:txBody>
      </p:sp>
      <p:pic>
        <p:nvPicPr>
          <p:cNvPr id="3" name="图片 2"/>
          <p:cNvPicPr>
            <a:picLocks noChangeAspect="1"/>
          </p:cNvPicPr>
          <p:nvPr/>
        </p:nvPicPr>
        <p:blipFill>
          <a:blip r:embed="rId2"/>
          <a:stretch>
            <a:fillRect/>
          </a:stretch>
        </p:blipFill>
        <p:spPr>
          <a:xfrm>
            <a:off x="882202" y="1819967"/>
            <a:ext cx="7586566" cy="4514932"/>
          </a:xfrm>
          <a:prstGeom prst="rect">
            <a:avLst/>
          </a:prstGeom>
        </p:spPr>
      </p:pic>
      <p:sp>
        <p:nvSpPr>
          <p:cNvPr id="4" name="日期占位符 3"/>
          <p:cNvSpPr>
            <a:spLocks noGrp="1"/>
          </p:cNvSpPr>
          <p:nvPr>
            <p:ph type="dt" sz="half" idx="10"/>
          </p:nvPr>
        </p:nvSpPr>
        <p:spPr/>
        <p:txBody>
          <a:bodyPr/>
          <a:lstStyle/>
          <a:p>
            <a:fld id="{04FEB954-E3B7-422C-93DE-665F3AC568A0}" type="datetime1">
              <a:rPr lang="zh-CN" altLang="en-US" smtClean="0"/>
              <a:t>2019-09-05</a:t>
            </a:fld>
            <a:endParaRPr lang="zh-CN" altLang="en-US"/>
          </a:p>
        </p:txBody>
      </p:sp>
      <p:sp>
        <p:nvSpPr>
          <p:cNvPr id="5" name="灯片编号占位符 4"/>
          <p:cNvSpPr>
            <a:spLocks noGrp="1"/>
          </p:cNvSpPr>
          <p:nvPr>
            <p:ph type="sldNum" sz="quarter" idx="12"/>
          </p:nvPr>
        </p:nvSpPr>
        <p:spPr/>
        <p:txBody>
          <a:bodyPr/>
          <a:lstStyle/>
          <a:p>
            <a:fld id="{473EEFB0-B63D-4295-A631-D63A173DC90C}" type="slidenum">
              <a:rPr lang="zh-CN" altLang="en-US" smtClean="0"/>
              <a:t>71</a:t>
            </a:fld>
            <a:endParaRPr lang="zh-CN" altLang="en-US"/>
          </a:p>
        </p:txBody>
      </p:sp>
    </p:spTree>
    <p:extLst>
      <p:ext uri="{BB962C8B-B14F-4D97-AF65-F5344CB8AC3E}">
        <p14:creationId xmlns:p14="http://schemas.microsoft.com/office/powerpoint/2010/main" val="1770427657"/>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程序设计语言中的基础概念（</a:t>
            </a:r>
            <a:r>
              <a:rPr lang="en-US" altLang="zh-CN" dirty="0"/>
              <a:t>5</a:t>
            </a:r>
            <a:r>
              <a:rPr lang="zh-CN" altLang="en-US" dirty="0"/>
              <a:t>）</a:t>
            </a:r>
          </a:p>
        </p:txBody>
      </p:sp>
      <p:pic>
        <p:nvPicPr>
          <p:cNvPr id="4" name="图片 3"/>
          <p:cNvPicPr>
            <a:picLocks noChangeAspect="1"/>
          </p:cNvPicPr>
          <p:nvPr/>
        </p:nvPicPr>
        <p:blipFill>
          <a:blip r:embed="rId3"/>
          <a:stretch>
            <a:fillRect/>
          </a:stretch>
        </p:blipFill>
        <p:spPr>
          <a:xfrm>
            <a:off x="648377" y="1751526"/>
            <a:ext cx="8615753" cy="4662153"/>
          </a:xfrm>
          <a:prstGeom prst="rect">
            <a:avLst/>
          </a:prstGeom>
        </p:spPr>
      </p:pic>
      <p:sp>
        <p:nvSpPr>
          <p:cNvPr id="3" name="日期占位符 2"/>
          <p:cNvSpPr>
            <a:spLocks noGrp="1"/>
          </p:cNvSpPr>
          <p:nvPr>
            <p:ph type="dt" sz="half" idx="10"/>
          </p:nvPr>
        </p:nvSpPr>
        <p:spPr/>
        <p:txBody>
          <a:bodyPr/>
          <a:lstStyle/>
          <a:p>
            <a:fld id="{9296BBA1-4B7F-4227-9381-F517F372EA04}" type="datetime1">
              <a:rPr lang="zh-CN" altLang="en-US" smtClean="0"/>
              <a:t>2019-09-05</a:t>
            </a:fld>
            <a:endParaRPr lang="zh-CN" altLang="en-US"/>
          </a:p>
        </p:txBody>
      </p:sp>
      <p:sp>
        <p:nvSpPr>
          <p:cNvPr id="5" name="灯片编号占位符 4"/>
          <p:cNvSpPr>
            <a:spLocks noGrp="1"/>
          </p:cNvSpPr>
          <p:nvPr>
            <p:ph type="sldNum" sz="quarter" idx="12"/>
          </p:nvPr>
        </p:nvSpPr>
        <p:spPr/>
        <p:txBody>
          <a:bodyPr/>
          <a:lstStyle/>
          <a:p>
            <a:fld id="{473EEFB0-B63D-4295-A631-D63A173DC90C}" type="slidenum">
              <a:rPr lang="zh-CN" altLang="en-US" smtClean="0"/>
              <a:t>72</a:t>
            </a:fld>
            <a:endParaRPr lang="zh-CN" altLang="en-US"/>
          </a:p>
        </p:txBody>
      </p:sp>
    </p:spTree>
    <p:extLst>
      <p:ext uri="{BB962C8B-B14F-4D97-AF65-F5344CB8AC3E}">
        <p14:creationId xmlns:p14="http://schemas.microsoft.com/office/powerpoint/2010/main" val="734381646"/>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程序设计语言中的基础概念（</a:t>
            </a:r>
            <a:r>
              <a:rPr lang="en-US" altLang="zh-CN" dirty="0"/>
              <a:t>6</a:t>
            </a:r>
            <a:r>
              <a:rPr lang="zh-CN" altLang="en-US" dirty="0"/>
              <a:t>）</a:t>
            </a:r>
          </a:p>
        </p:txBody>
      </p:sp>
      <p:pic>
        <p:nvPicPr>
          <p:cNvPr id="3" name="图片 2"/>
          <p:cNvPicPr>
            <a:picLocks noChangeAspect="1"/>
          </p:cNvPicPr>
          <p:nvPr/>
        </p:nvPicPr>
        <p:blipFill>
          <a:blip r:embed="rId2"/>
          <a:stretch>
            <a:fillRect/>
          </a:stretch>
        </p:blipFill>
        <p:spPr>
          <a:xfrm>
            <a:off x="631528" y="2087994"/>
            <a:ext cx="9031789" cy="1822498"/>
          </a:xfrm>
          <a:prstGeom prst="rect">
            <a:avLst/>
          </a:prstGeom>
        </p:spPr>
      </p:pic>
      <p:sp>
        <p:nvSpPr>
          <p:cNvPr id="4" name="日期占位符 3"/>
          <p:cNvSpPr>
            <a:spLocks noGrp="1"/>
          </p:cNvSpPr>
          <p:nvPr>
            <p:ph type="dt" sz="half" idx="10"/>
          </p:nvPr>
        </p:nvSpPr>
        <p:spPr/>
        <p:txBody>
          <a:bodyPr/>
          <a:lstStyle/>
          <a:p>
            <a:fld id="{DF18FB21-2FF9-429E-86BA-38A76FB74EF4}" type="datetime1">
              <a:rPr lang="zh-CN" altLang="en-US" smtClean="0"/>
              <a:t>2019-09-05</a:t>
            </a:fld>
            <a:endParaRPr lang="zh-CN" altLang="en-US"/>
          </a:p>
        </p:txBody>
      </p:sp>
      <p:sp>
        <p:nvSpPr>
          <p:cNvPr id="5" name="灯片编号占位符 4"/>
          <p:cNvSpPr>
            <a:spLocks noGrp="1"/>
          </p:cNvSpPr>
          <p:nvPr>
            <p:ph type="sldNum" sz="quarter" idx="12"/>
          </p:nvPr>
        </p:nvSpPr>
        <p:spPr/>
        <p:txBody>
          <a:bodyPr/>
          <a:lstStyle/>
          <a:p>
            <a:fld id="{473EEFB0-B63D-4295-A631-D63A173DC90C}" type="slidenum">
              <a:rPr lang="zh-CN" altLang="en-US" smtClean="0"/>
              <a:t>73</a:t>
            </a:fld>
            <a:endParaRPr lang="zh-CN" altLang="en-US"/>
          </a:p>
        </p:txBody>
      </p:sp>
    </p:spTree>
    <p:extLst>
      <p:ext uri="{BB962C8B-B14F-4D97-AF65-F5344CB8AC3E}">
        <p14:creationId xmlns:p14="http://schemas.microsoft.com/office/powerpoint/2010/main" val="870450631"/>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本学期覆盖的课程内容 </a:t>
            </a:r>
          </a:p>
        </p:txBody>
      </p:sp>
      <p:sp>
        <p:nvSpPr>
          <p:cNvPr id="3" name="内容占位符 2"/>
          <p:cNvSpPr>
            <a:spLocks noGrp="1"/>
          </p:cNvSpPr>
          <p:nvPr>
            <p:ph idx="1"/>
          </p:nvPr>
        </p:nvSpPr>
        <p:spPr/>
        <p:txBody>
          <a:bodyPr>
            <a:normAutofit/>
          </a:bodyPr>
          <a:lstStyle/>
          <a:p>
            <a:pPr marL="0" indent="0">
              <a:buNone/>
            </a:pPr>
            <a:r>
              <a:rPr lang="en-US" altLang="zh-CN" sz="2400" dirty="0"/>
              <a:t>1. </a:t>
            </a:r>
            <a:r>
              <a:rPr lang="zh-CN" altLang="en-US" sz="2400" dirty="0"/>
              <a:t>引论</a:t>
            </a:r>
            <a:r>
              <a:rPr lang="en-US" altLang="zh-CN" sz="2400" dirty="0"/>
              <a:t>/</a:t>
            </a:r>
            <a:r>
              <a:rPr lang="zh-CN" altLang="en-US" sz="2400" dirty="0"/>
              <a:t>编译器的总体结构 </a:t>
            </a:r>
            <a:r>
              <a:rPr lang="en-US" altLang="zh-CN" sz="2400" dirty="0"/>
              <a:t>(</a:t>
            </a:r>
            <a:r>
              <a:rPr lang="zh-CN" altLang="en-US" sz="2400" dirty="0"/>
              <a:t>易</a:t>
            </a:r>
            <a:r>
              <a:rPr lang="en-US" altLang="zh-CN" sz="2400" dirty="0"/>
              <a:t>)</a:t>
            </a:r>
          </a:p>
          <a:p>
            <a:pPr marL="0" indent="0">
              <a:buNone/>
            </a:pPr>
            <a:r>
              <a:rPr lang="en-US" altLang="zh-CN" sz="2400" dirty="0"/>
              <a:t>2. </a:t>
            </a:r>
            <a:r>
              <a:rPr lang="zh-CN" altLang="en-US" sz="2400" dirty="0"/>
              <a:t>词法分析 </a:t>
            </a:r>
            <a:r>
              <a:rPr lang="en-US" altLang="zh-CN" sz="2400" dirty="0"/>
              <a:t>(</a:t>
            </a:r>
            <a:r>
              <a:rPr lang="zh-CN" altLang="en-US" sz="2400" dirty="0"/>
              <a:t>难</a:t>
            </a:r>
            <a:r>
              <a:rPr lang="en-US" altLang="zh-CN" sz="2400" dirty="0"/>
              <a:t>)</a:t>
            </a:r>
          </a:p>
          <a:p>
            <a:pPr marL="0" indent="0">
              <a:buNone/>
            </a:pPr>
            <a:r>
              <a:rPr lang="en-US" altLang="zh-CN" sz="2400" dirty="0"/>
              <a:t>3. </a:t>
            </a:r>
            <a:r>
              <a:rPr lang="zh-CN" altLang="en-US" sz="2400" dirty="0"/>
              <a:t>语法分析 </a:t>
            </a:r>
            <a:r>
              <a:rPr lang="en-US" altLang="zh-CN" sz="2400" dirty="0"/>
              <a:t>(</a:t>
            </a:r>
            <a:r>
              <a:rPr lang="zh-CN" altLang="en-US" sz="2400" dirty="0"/>
              <a:t>难</a:t>
            </a:r>
            <a:r>
              <a:rPr lang="en-US" altLang="zh-CN" sz="2400" dirty="0"/>
              <a:t>)</a:t>
            </a:r>
          </a:p>
          <a:p>
            <a:pPr marL="0" indent="0">
              <a:buNone/>
            </a:pPr>
            <a:r>
              <a:rPr lang="en-US" altLang="zh-CN" sz="2400" dirty="0"/>
              <a:t>4. </a:t>
            </a:r>
            <a:r>
              <a:rPr lang="zh-CN" altLang="en-US" sz="2400" dirty="0"/>
              <a:t>语法制导的翻译技术 </a:t>
            </a:r>
            <a:r>
              <a:rPr lang="en-US" altLang="zh-CN" sz="2400" dirty="0"/>
              <a:t>(</a:t>
            </a:r>
            <a:r>
              <a:rPr lang="zh-CN" altLang="en-US" sz="2400" dirty="0"/>
              <a:t>中</a:t>
            </a:r>
            <a:r>
              <a:rPr lang="en-US" altLang="zh-CN" sz="2400" dirty="0"/>
              <a:t>)</a:t>
            </a:r>
          </a:p>
          <a:p>
            <a:pPr marL="0" indent="0">
              <a:buNone/>
            </a:pPr>
            <a:r>
              <a:rPr lang="en-US" altLang="zh-CN" sz="2400" dirty="0"/>
              <a:t>5. </a:t>
            </a:r>
            <a:r>
              <a:rPr lang="zh-CN" altLang="en-US" sz="2400" dirty="0"/>
              <a:t>中间代码生成 </a:t>
            </a:r>
            <a:r>
              <a:rPr lang="en-US" altLang="zh-CN" sz="2400" dirty="0"/>
              <a:t>(</a:t>
            </a:r>
            <a:r>
              <a:rPr lang="zh-CN" altLang="en-US" sz="2400" dirty="0"/>
              <a:t>难</a:t>
            </a:r>
            <a:r>
              <a:rPr lang="en-US" altLang="zh-CN" sz="2400" dirty="0"/>
              <a:t>)</a:t>
            </a:r>
          </a:p>
          <a:p>
            <a:pPr marL="0" indent="0">
              <a:buNone/>
            </a:pPr>
            <a:r>
              <a:rPr lang="en-US" altLang="zh-CN" sz="2400" dirty="0"/>
              <a:t>6. </a:t>
            </a:r>
            <a:r>
              <a:rPr lang="zh-CN" altLang="en-US" sz="2400" dirty="0"/>
              <a:t>运行时刻环境 </a:t>
            </a:r>
            <a:r>
              <a:rPr lang="en-US" altLang="zh-CN" sz="2400" dirty="0"/>
              <a:t>(</a:t>
            </a:r>
            <a:r>
              <a:rPr lang="zh-CN" altLang="en-US" sz="2400" dirty="0"/>
              <a:t>易</a:t>
            </a:r>
            <a:r>
              <a:rPr lang="en-US" altLang="zh-CN" sz="2400" dirty="0"/>
              <a:t>)</a:t>
            </a:r>
          </a:p>
          <a:p>
            <a:pPr marL="0" indent="0">
              <a:buNone/>
            </a:pPr>
            <a:r>
              <a:rPr lang="en-US" altLang="zh-CN" sz="2400" dirty="0"/>
              <a:t>7. </a:t>
            </a:r>
            <a:r>
              <a:rPr lang="zh-CN" altLang="en-US" sz="2400" dirty="0"/>
              <a:t>代码生成 </a:t>
            </a:r>
            <a:r>
              <a:rPr lang="en-US" altLang="zh-CN" sz="2400" dirty="0"/>
              <a:t>(</a:t>
            </a:r>
            <a:r>
              <a:rPr lang="zh-CN" altLang="en-US" sz="2400" dirty="0"/>
              <a:t>中</a:t>
            </a:r>
            <a:r>
              <a:rPr lang="en-US" altLang="zh-CN" sz="2400" dirty="0"/>
              <a:t>)</a:t>
            </a:r>
          </a:p>
          <a:p>
            <a:pPr marL="0" indent="0">
              <a:buNone/>
            </a:pPr>
            <a:r>
              <a:rPr lang="en-US" altLang="zh-CN" sz="2400" dirty="0"/>
              <a:t>8. </a:t>
            </a:r>
            <a:r>
              <a:rPr lang="zh-CN" altLang="en-US" sz="2400" dirty="0"/>
              <a:t>机器无关优化 </a:t>
            </a:r>
            <a:r>
              <a:rPr lang="en-US" altLang="zh-CN" sz="2400" dirty="0"/>
              <a:t>(</a:t>
            </a:r>
            <a:r>
              <a:rPr lang="zh-CN" altLang="en-US" sz="2400" dirty="0"/>
              <a:t>中</a:t>
            </a:r>
            <a:r>
              <a:rPr lang="en-US" altLang="zh-CN" sz="2400" dirty="0"/>
              <a:t>)</a:t>
            </a:r>
            <a:endParaRPr lang="zh-CN" altLang="en-US" sz="2400" dirty="0"/>
          </a:p>
        </p:txBody>
      </p:sp>
      <p:sp>
        <p:nvSpPr>
          <p:cNvPr id="4" name="日期占位符 3"/>
          <p:cNvSpPr>
            <a:spLocks noGrp="1"/>
          </p:cNvSpPr>
          <p:nvPr>
            <p:ph type="dt" sz="half" idx="10"/>
          </p:nvPr>
        </p:nvSpPr>
        <p:spPr/>
        <p:txBody>
          <a:bodyPr/>
          <a:lstStyle/>
          <a:p>
            <a:fld id="{B1B46A48-F800-42A1-B1EE-98262650303A}" type="datetime1">
              <a:rPr lang="zh-CN" altLang="en-US" smtClean="0"/>
              <a:t>2019-09-05</a:t>
            </a:fld>
            <a:endParaRPr lang="zh-CN" altLang="en-US"/>
          </a:p>
        </p:txBody>
      </p:sp>
      <p:sp>
        <p:nvSpPr>
          <p:cNvPr id="5" name="灯片编号占位符 4"/>
          <p:cNvSpPr>
            <a:spLocks noGrp="1"/>
          </p:cNvSpPr>
          <p:nvPr>
            <p:ph type="sldNum" sz="quarter" idx="12"/>
          </p:nvPr>
        </p:nvSpPr>
        <p:spPr/>
        <p:txBody>
          <a:bodyPr/>
          <a:lstStyle/>
          <a:p>
            <a:fld id="{473EEFB0-B63D-4295-A631-D63A173DC90C}" type="slidenum">
              <a:rPr lang="zh-CN" altLang="en-US" smtClean="0"/>
              <a:t>74</a:t>
            </a:fld>
            <a:endParaRPr lang="zh-CN" altLang="en-US"/>
          </a:p>
        </p:txBody>
      </p:sp>
    </p:spTree>
    <p:extLst>
      <p:ext uri="{BB962C8B-B14F-4D97-AF65-F5344CB8AC3E}">
        <p14:creationId xmlns:p14="http://schemas.microsoft.com/office/powerpoint/2010/main" val="396914845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课后任务</a:t>
            </a:r>
          </a:p>
        </p:txBody>
      </p:sp>
      <p:sp>
        <p:nvSpPr>
          <p:cNvPr id="3" name="内容占位符 2"/>
          <p:cNvSpPr>
            <a:spLocks noGrp="1"/>
          </p:cNvSpPr>
          <p:nvPr>
            <p:ph idx="1"/>
          </p:nvPr>
        </p:nvSpPr>
        <p:spPr/>
        <p:txBody>
          <a:bodyPr>
            <a:normAutofit/>
          </a:bodyPr>
          <a:lstStyle/>
          <a:p>
            <a:r>
              <a:rPr lang="zh-CN" altLang="en-US" sz="4000" dirty="0"/>
              <a:t>阅读龙书第一章</a:t>
            </a:r>
            <a:endParaRPr lang="en-US" altLang="zh-CN" sz="4000" dirty="0"/>
          </a:p>
          <a:p>
            <a:endParaRPr lang="en-US" altLang="zh-CN" sz="4000" dirty="0"/>
          </a:p>
          <a:p>
            <a:r>
              <a:rPr lang="zh-CN" altLang="en-US" sz="4000" dirty="0"/>
              <a:t>自习</a:t>
            </a:r>
            <a:r>
              <a:rPr lang="en-US" altLang="zh-CN" sz="4000" dirty="0"/>
              <a:t>Java</a:t>
            </a:r>
            <a:r>
              <a:rPr lang="zh-CN" altLang="en-US" sz="4000"/>
              <a:t>（重要！）</a:t>
            </a:r>
            <a:endParaRPr lang="zh-CN" altLang="en-US" sz="4000" dirty="0"/>
          </a:p>
        </p:txBody>
      </p:sp>
      <p:sp>
        <p:nvSpPr>
          <p:cNvPr id="4" name="日期占位符 3"/>
          <p:cNvSpPr>
            <a:spLocks noGrp="1"/>
          </p:cNvSpPr>
          <p:nvPr>
            <p:ph type="dt" sz="half" idx="10"/>
          </p:nvPr>
        </p:nvSpPr>
        <p:spPr/>
        <p:txBody>
          <a:bodyPr/>
          <a:lstStyle/>
          <a:p>
            <a:fld id="{35A58EC4-7847-4112-A3C7-951CDC4BFDB9}" type="datetime1">
              <a:rPr lang="zh-CN" altLang="en-US" smtClean="0"/>
              <a:t>2019-09-05</a:t>
            </a:fld>
            <a:endParaRPr lang="zh-CN" altLang="en-US"/>
          </a:p>
        </p:txBody>
      </p:sp>
      <p:sp>
        <p:nvSpPr>
          <p:cNvPr id="5" name="灯片编号占位符 4"/>
          <p:cNvSpPr>
            <a:spLocks noGrp="1"/>
          </p:cNvSpPr>
          <p:nvPr>
            <p:ph type="sldNum" sz="quarter" idx="12"/>
          </p:nvPr>
        </p:nvSpPr>
        <p:spPr/>
        <p:txBody>
          <a:bodyPr/>
          <a:lstStyle/>
          <a:p>
            <a:fld id="{473EEFB0-B63D-4295-A631-D63A173DC90C}" type="slidenum">
              <a:rPr lang="zh-CN" altLang="en-US" smtClean="0"/>
              <a:t>75</a:t>
            </a:fld>
            <a:endParaRPr lang="zh-CN" altLang="en-US"/>
          </a:p>
        </p:txBody>
      </p:sp>
      <p:pic>
        <p:nvPicPr>
          <p:cNvPr id="6"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74280" y="643858"/>
            <a:ext cx="4011168" cy="5116518"/>
          </a:xfrm>
          <a:prstGeom prst="rect">
            <a:avLst/>
          </a:prstGeom>
        </p:spPr>
      </p:pic>
    </p:spTree>
    <p:extLst>
      <p:ext uri="{BB962C8B-B14F-4D97-AF65-F5344CB8AC3E}">
        <p14:creationId xmlns:p14="http://schemas.microsoft.com/office/powerpoint/2010/main" val="13965694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龙书的作者</a:t>
            </a:r>
          </a:p>
        </p:txBody>
      </p:sp>
      <p:sp>
        <p:nvSpPr>
          <p:cNvPr id="4" name="日期占位符 3"/>
          <p:cNvSpPr>
            <a:spLocks noGrp="1"/>
          </p:cNvSpPr>
          <p:nvPr>
            <p:ph type="dt" sz="half" idx="10"/>
          </p:nvPr>
        </p:nvSpPr>
        <p:spPr/>
        <p:txBody>
          <a:bodyPr/>
          <a:lstStyle/>
          <a:p>
            <a:fld id="{35A58EC4-7847-4112-A3C7-951CDC4BFDB9}" type="datetime1">
              <a:rPr lang="zh-CN" altLang="en-US" smtClean="0"/>
              <a:t>2019-09-05</a:t>
            </a:fld>
            <a:endParaRPr lang="zh-CN" altLang="en-US"/>
          </a:p>
        </p:txBody>
      </p:sp>
      <p:sp>
        <p:nvSpPr>
          <p:cNvPr id="5" name="灯片编号占位符 4"/>
          <p:cNvSpPr>
            <a:spLocks noGrp="1"/>
          </p:cNvSpPr>
          <p:nvPr>
            <p:ph type="sldNum" sz="quarter" idx="12"/>
          </p:nvPr>
        </p:nvSpPr>
        <p:spPr/>
        <p:txBody>
          <a:bodyPr/>
          <a:lstStyle/>
          <a:p>
            <a:fld id="{473EEFB0-B63D-4295-A631-D63A173DC90C}" type="slidenum">
              <a:rPr lang="zh-CN" altLang="en-US" smtClean="0"/>
              <a:t>8</a:t>
            </a:fld>
            <a:endParaRPr lang="zh-CN" altLang="en-US"/>
          </a:p>
        </p:txBody>
      </p:sp>
      <p:pic>
        <p:nvPicPr>
          <p:cNvPr id="6" name="图片 5"/>
          <p:cNvPicPr>
            <a:picLocks noChangeAspect="1"/>
          </p:cNvPicPr>
          <p:nvPr/>
        </p:nvPicPr>
        <p:blipFill>
          <a:blip r:embed="rId2"/>
          <a:stretch>
            <a:fillRect/>
          </a:stretch>
        </p:blipFill>
        <p:spPr>
          <a:xfrm>
            <a:off x="838200" y="2340277"/>
            <a:ext cx="4741836" cy="3120169"/>
          </a:xfrm>
          <a:prstGeom prst="rect">
            <a:avLst/>
          </a:prstGeom>
        </p:spPr>
      </p:pic>
      <p:pic>
        <p:nvPicPr>
          <p:cNvPr id="7" name="图片 6"/>
          <p:cNvPicPr>
            <a:picLocks noChangeAspect="1"/>
          </p:cNvPicPr>
          <p:nvPr/>
        </p:nvPicPr>
        <p:blipFill>
          <a:blip r:embed="rId3"/>
          <a:stretch>
            <a:fillRect/>
          </a:stretch>
        </p:blipFill>
        <p:spPr>
          <a:xfrm>
            <a:off x="6079038" y="2433098"/>
            <a:ext cx="5600848" cy="2934529"/>
          </a:xfrm>
          <a:prstGeom prst="rect">
            <a:avLst/>
          </a:prstGeom>
        </p:spPr>
      </p:pic>
    </p:spTree>
    <p:extLst>
      <p:ext uri="{BB962C8B-B14F-4D97-AF65-F5344CB8AC3E}">
        <p14:creationId xmlns:p14="http://schemas.microsoft.com/office/powerpoint/2010/main" val="23911267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辅助教材（自学）</a:t>
            </a:r>
          </a:p>
        </p:txBody>
      </p:sp>
      <p:pic>
        <p:nvPicPr>
          <p:cNvPr id="4" name="Picture 2" descr="Front Cover">
            <a:hlinkClick r:id="rId2"/>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72180" y="2039815"/>
            <a:ext cx="2754278" cy="38554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6" descr="http://tbn3.google.com/images?q=tbn:XEmD5RkDA3DE3M:http://g.bookpool.com/covers/204/1558603204_500.gif">
            <a:hlinkClick r:id="rId4"/>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09593" y="1967279"/>
            <a:ext cx="2875831" cy="39279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矩形 5"/>
          <p:cNvSpPr/>
          <p:nvPr/>
        </p:nvSpPr>
        <p:spPr>
          <a:xfrm>
            <a:off x="6263054" y="6057873"/>
            <a:ext cx="3267807" cy="646331"/>
          </a:xfrm>
          <a:prstGeom prst="rect">
            <a:avLst/>
          </a:prstGeom>
        </p:spPr>
        <p:txBody>
          <a:bodyPr wrap="square">
            <a:spAutoFit/>
          </a:bodyPr>
          <a:lstStyle/>
          <a:p>
            <a:pPr algn="ctr"/>
            <a:r>
              <a:rPr lang="en-US" altLang="zh-CN" dirty="0"/>
              <a:t>Advanced Compiler Design and Implementation</a:t>
            </a:r>
            <a:endParaRPr lang="zh-CN" altLang="en-US" dirty="0"/>
          </a:p>
        </p:txBody>
      </p:sp>
      <p:sp>
        <p:nvSpPr>
          <p:cNvPr id="7" name="TextBox 4"/>
          <p:cNvSpPr txBox="1">
            <a:spLocks noChangeArrowheads="1"/>
          </p:cNvSpPr>
          <p:nvPr/>
        </p:nvSpPr>
        <p:spPr bwMode="auto">
          <a:xfrm>
            <a:off x="1312251" y="6012474"/>
            <a:ext cx="3284191"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dirty="0"/>
              <a:t>Modern Compiler Implementation in C/JAVA</a:t>
            </a:r>
            <a:endParaRPr lang="zh-CN" altLang="en-US" sz="1100" dirty="0"/>
          </a:p>
        </p:txBody>
      </p:sp>
      <p:sp>
        <p:nvSpPr>
          <p:cNvPr id="3" name="日期占位符 2"/>
          <p:cNvSpPr>
            <a:spLocks noGrp="1"/>
          </p:cNvSpPr>
          <p:nvPr>
            <p:ph type="dt" sz="half" idx="10"/>
          </p:nvPr>
        </p:nvSpPr>
        <p:spPr/>
        <p:txBody>
          <a:bodyPr/>
          <a:lstStyle/>
          <a:p>
            <a:fld id="{ABFE1F1A-222C-40EF-AD35-D8428581A892}" type="datetime1">
              <a:rPr lang="zh-CN" altLang="en-US" smtClean="0"/>
              <a:t>2019-09-05</a:t>
            </a:fld>
            <a:endParaRPr lang="zh-CN" altLang="en-US"/>
          </a:p>
        </p:txBody>
      </p:sp>
      <p:sp>
        <p:nvSpPr>
          <p:cNvPr id="8" name="灯片编号占位符 7"/>
          <p:cNvSpPr>
            <a:spLocks noGrp="1"/>
          </p:cNvSpPr>
          <p:nvPr>
            <p:ph type="sldNum" sz="quarter" idx="12"/>
          </p:nvPr>
        </p:nvSpPr>
        <p:spPr/>
        <p:txBody>
          <a:bodyPr/>
          <a:lstStyle/>
          <a:p>
            <a:fld id="{473EEFB0-B63D-4295-A631-D63A173DC90C}" type="slidenum">
              <a:rPr lang="zh-CN" altLang="en-US" smtClean="0"/>
              <a:t>9</a:t>
            </a:fld>
            <a:endParaRPr lang="zh-CN" altLang="en-US"/>
          </a:p>
        </p:txBody>
      </p:sp>
    </p:spTree>
    <p:extLst>
      <p:ext uri="{BB962C8B-B14F-4D97-AF65-F5344CB8AC3E}">
        <p14:creationId xmlns:p14="http://schemas.microsoft.com/office/powerpoint/2010/main" val="3626867240"/>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1003</TotalTime>
  <Words>3510</Words>
  <Application>Microsoft Office PowerPoint</Application>
  <PresentationFormat>宽屏</PresentationFormat>
  <Paragraphs>574</Paragraphs>
  <Slides>75</Slides>
  <Notes>31</Notes>
  <HiddenSlides>0</HiddenSlides>
  <MMClips>0</MMClips>
  <ScaleCrop>false</ScaleCrop>
  <HeadingPairs>
    <vt:vector size="8" baseType="variant">
      <vt:variant>
        <vt:lpstr>已用的字体</vt:lpstr>
      </vt:variant>
      <vt:variant>
        <vt:i4>12</vt:i4>
      </vt:variant>
      <vt:variant>
        <vt:lpstr>主题</vt:lpstr>
      </vt:variant>
      <vt:variant>
        <vt:i4>1</vt:i4>
      </vt:variant>
      <vt:variant>
        <vt:lpstr>嵌入 OLE 服务器</vt:lpstr>
      </vt:variant>
      <vt:variant>
        <vt:i4>1</vt:i4>
      </vt:variant>
      <vt:variant>
        <vt:lpstr>幻灯片标题</vt:lpstr>
      </vt:variant>
      <vt:variant>
        <vt:i4>75</vt:i4>
      </vt:variant>
    </vt:vector>
  </HeadingPairs>
  <TitlesOfParts>
    <vt:vector size="89" baseType="lpstr">
      <vt:lpstr>Arial Unicode MS</vt:lpstr>
      <vt:lpstr>新細明體</vt:lpstr>
      <vt:lpstr>等线</vt:lpstr>
      <vt:lpstr>等线 Light</vt:lpstr>
      <vt:lpstr>黑体</vt:lpstr>
      <vt:lpstr>楷体_GB2312</vt:lpstr>
      <vt:lpstr>宋体</vt:lpstr>
      <vt:lpstr>Arial</vt:lpstr>
      <vt:lpstr>Monotype Sorts</vt:lpstr>
      <vt:lpstr>Tahoma</vt:lpstr>
      <vt:lpstr>Times New Roman</vt:lpstr>
      <vt:lpstr>Wingdings</vt:lpstr>
      <vt:lpstr>Office 主题​​</vt:lpstr>
      <vt:lpstr>Visio</vt:lpstr>
      <vt:lpstr>编译原理</vt:lpstr>
      <vt:lpstr>课程概要</vt:lpstr>
      <vt:lpstr>课程介绍</vt:lpstr>
      <vt:lpstr>编译原理是一门好课</vt:lpstr>
      <vt:lpstr>编译原理是一门好课</vt:lpstr>
      <vt:lpstr>编译原理是一门好课</vt:lpstr>
      <vt:lpstr>主要教材：龙书</vt:lpstr>
      <vt:lpstr>龙书的作者</vt:lpstr>
      <vt:lpstr>辅助教材（自学）</vt:lpstr>
      <vt:lpstr>进阶学习</vt:lpstr>
      <vt:lpstr>今天的主要内容</vt:lpstr>
      <vt:lpstr>一、什么是编译器？</vt:lpstr>
      <vt:lpstr>C语言的编译过程</vt:lpstr>
      <vt:lpstr>一、什么是编译器？</vt:lpstr>
      <vt:lpstr>目标语言</vt:lpstr>
      <vt:lpstr>计算机只能执行机器指令</vt:lpstr>
      <vt:lpstr>相关的概念</vt:lpstr>
      <vt:lpstr>一些相关的概念</vt:lpstr>
      <vt:lpstr>编译器和集成开发环境</vt:lpstr>
      <vt:lpstr>特殊的编译器</vt:lpstr>
      <vt:lpstr>二、为什么要学习编译原理？</vt:lpstr>
      <vt:lpstr>什么是编程语言？</vt:lpstr>
      <vt:lpstr>程序设计语言的分类</vt:lpstr>
      <vt:lpstr>程序设计语言的分类</vt:lpstr>
      <vt:lpstr>程序设计语言的分类</vt:lpstr>
      <vt:lpstr>程序设计语言的发展历程 </vt:lpstr>
      <vt:lpstr>编译原理实践部分的大Boss：John Backus</vt:lpstr>
      <vt:lpstr>编译原理理论部分的大Boss：Noam Chomsky</vt:lpstr>
      <vt:lpstr>编程语言和编译器之间的关系 </vt:lpstr>
      <vt:lpstr>编译技术的应用 (1) </vt:lpstr>
      <vt:lpstr>编译技术的应用 (2) </vt:lpstr>
      <vt:lpstr>三、编译的原理是什么？如何进行编译？</vt:lpstr>
      <vt:lpstr>编译过程比喻</vt:lpstr>
      <vt:lpstr>编译的过程</vt:lpstr>
      <vt:lpstr>Step1：词法分析</vt:lpstr>
      <vt:lpstr>Step2：语法分析</vt:lpstr>
      <vt:lpstr>Step2：语法分析</vt:lpstr>
      <vt:lpstr>Step3：语义分析</vt:lpstr>
      <vt:lpstr>Step3：语义分析</vt:lpstr>
      <vt:lpstr>Step4：中间代码生成</vt:lpstr>
      <vt:lpstr>Step4：中间代码生成</vt:lpstr>
      <vt:lpstr>Step4：中间代码生成</vt:lpstr>
      <vt:lpstr>波兰表示：Lukasiewicz 1929年发明 </vt:lpstr>
      <vt:lpstr>Step5：代码优化</vt:lpstr>
      <vt:lpstr>与机器无关的优化</vt:lpstr>
      <vt:lpstr>与机器有关的优化</vt:lpstr>
      <vt:lpstr>Step6：代码生成</vt:lpstr>
      <vt:lpstr>其他部分1：表格管理</vt:lpstr>
      <vt:lpstr>其他部分2：错误处理</vt:lpstr>
      <vt:lpstr>小结：总体结构</vt:lpstr>
      <vt:lpstr>小结：编译器的模块分类</vt:lpstr>
      <vt:lpstr>PowerPoint 演示文稿</vt:lpstr>
      <vt:lpstr>四、如何实现编译器？</vt:lpstr>
      <vt:lpstr>编译程序的组织</vt:lpstr>
      <vt:lpstr>编译程序的组织</vt:lpstr>
      <vt:lpstr>前端和后端的组合</vt:lpstr>
      <vt:lpstr>Java语言环境（一个前端+多个后端）</vt:lpstr>
      <vt:lpstr>.NET(多个前端+一个后端)</vt:lpstr>
      <vt:lpstr>编译程序的生成</vt:lpstr>
      <vt:lpstr>自展</vt:lpstr>
      <vt:lpstr>编译程序的自动生成</vt:lpstr>
      <vt:lpstr>语法分析器的自动生成程序</vt:lpstr>
      <vt:lpstr>例子</vt:lpstr>
      <vt:lpstr>四、如何学习编译原理？</vt:lpstr>
      <vt:lpstr>学习方法</vt:lpstr>
      <vt:lpstr>学习方法</vt:lpstr>
      <vt:lpstr>重视实验</vt:lpstr>
      <vt:lpstr>程序设计语言中的基础概念（1）</vt:lpstr>
      <vt:lpstr>程序设计语言中的基础概念（2）</vt:lpstr>
      <vt:lpstr>程序设计语言中的基础概念（3）</vt:lpstr>
      <vt:lpstr>程序设计语言中的基础概念（4）</vt:lpstr>
      <vt:lpstr>程序设计语言中的基础概念（5）</vt:lpstr>
      <vt:lpstr>程序设计语言中的基础概念（6）</vt:lpstr>
      <vt:lpstr>本学期覆盖的课程内容 </vt:lpstr>
      <vt:lpstr>课后任务</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编译原理</dc:title>
  <dc:creator>Dr. Wang</dc:creator>
  <cp:lastModifiedBy>Wang Xinming</cp:lastModifiedBy>
  <cp:revision>455</cp:revision>
  <dcterms:created xsi:type="dcterms:W3CDTF">2016-09-05T01:21:07Z</dcterms:created>
  <dcterms:modified xsi:type="dcterms:W3CDTF">2019-09-05T15:03:53Z</dcterms:modified>
</cp:coreProperties>
</file>

<file path=docProps/thumbnail.jpeg>
</file>